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7620000" cx="13546125"/>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FD60CA-C55D-41DC-AF08-141C640C9B44}">
  <a:tblStyle styleId="{A5FD60CA-C55D-41DC-AF08-141C640C9B44}"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8E8"/>
          </a:solidFill>
        </a:fill>
      </a:tcStyle>
    </a:wholeTbl>
    <a:band1H>
      <a:tcTxStyle/>
      <a:tcStyle>
        <a:fill>
          <a:solidFill>
            <a:srgbClr val="CDCDCD"/>
          </a:solidFill>
        </a:fill>
      </a:tcStyle>
    </a:band1H>
    <a:band2H>
      <a:tcTxStyle/>
    </a:band2H>
    <a:band1V>
      <a:tcTxStyle/>
      <a:tcStyle>
        <a:fill>
          <a:solidFill>
            <a:srgbClr val="CDCD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62000" y="4826000"/>
            <a:ext cx="6096000" cy="45720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 name="Google Shape;21;p1:notes"/>
          <p:cNvSpPr txBox="1"/>
          <p:nvPr>
            <p:ph idx="1" type="body"/>
          </p:nvPr>
        </p:nvSpPr>
        <p:spPr>
          <a:xfrm>
            <a:off x="762000" y="4826000"/>
            <a:ext cx="6096000" cy="457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0: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2: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8: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0: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0: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1: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2: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2: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3: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4: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5: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4: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5: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6: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7: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7: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8: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9:notes"/>
          <p:cNvSpPr txBox="1"/>
          <p:nvPr>
            <p:ph idx="1" type="body"/>
          </p:nvPr>
        </p:nvSpPr>
        <p:spPr>
          <a:xfrm>
            <a:off x="762000" y="4826000"/>
            <a:ext cx="6096000" cy="45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notes"/>
          <p:cNvSpPr/>
          <p:nvPr>
            <p:ph idx="2" type="sldImg"/>
          </p:nvPr>
        </p:nvSpPr>
        <p:spPr>
          <a:xfrm>
            <a:off x="423863" y="762000"/>
            <a:ext cx="6772275" cy="3810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
          <p:cNvSpPr txBox="1"/>
          <p:nvPr>
            <p:ph type="ctrTitle"/>
          </p:nvPr>
        </p:nvSpPr>
        <p:spPr>
          <a:xfrm>
            <a:off x="1219154" y="3048000"/>
            <a:ext cx="11107833" cy="1219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Char char="■"/>
              <a:defRPr b="0" i="0" sz="4800" u="none" cap="none" strike="noStrike">
                <a:solidFill>
                  <a:srgbClr val="000000"/>
                </a:solidFill>
                <a:latin typeface="Arial"/>
                <a:ea typeface="Arial"/>
                <a:cs typeface="Arial"/>
                <a:sym typeface="Arial"/>
              </a:defRPr>
            </a:lvl9pPr>
          </a:lstStyle>
          <a:p/>
        </p:txBody>
      </p:sp>
      <p:sp>
        <p:nvSpPr>
          <p:cNvPr id="9" name="Google Shape;9;p2"/>
          <p:cNvSpPr txBox="1"/>
          <p:nvPr>
            <p:ph idx="1" type="subTitle"/>
          </p:nvPr>
        </p:nvSpPr>
        <p:spPr>
          <a:xfrm>
            <a:off x="2438305" y="4572000"/>
            <a:ext cx="8669528" cy="914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200"/>
              <a:buFont typeface="Arial"/>
              <a:buChar char="■"/>
              <a:defRPr b="0" i="0" sz="3200" u="none" cap="none" strike="noStrike">
                <a:solidFill>
                  <a:srgbClr val="000000"/>
                </a:solidFill>
                <a:latin typeface="Arial"/>
                <a:ea typeface="Arial"/>
                <a:cs typeface="Arial"/>
                <a:sym typeface="Arial"/>
              </a:defRPr>
            </a:lvl9pPr>
          </a:lstStyle>
          <a:p/>
        </p:txBody>
      </p:sp>
      <p:pic>
        <p:nvPicPr>
          <p:cNvPr id="10" name="Google Shape;10;p2"/>
          <p:cNvPicPr preferRelativeResize="0"/>
          <p:nvPr/>
        </p:nvPicPr>
        <p:blipFill rotWithShape="1">
          <a:blip r:embed="rId2">
            <a:alphaModFix/>
          </a:blip>
          <a:srcRect b="0" l="0" r="0" t="0"/>
          <a:stretch/>
        </p:blipFill>
        <p:spPr>
          <a:xfrm>
            <a:off x="203194" y="152400"/>
            <a:ext cx="13139753" cy="13822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22 Slide Theme"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267"/>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4267"/>
              <a:buFont typeface="Arial"/>
              <a:buChar char="○"/>
              <a:defRPr b="0" i="0" sz="4266"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4267"/>
              <a:buFont typeface="Arial"/>
              <a:buChar char="■"/>
              <a:defRPr b="0" i="0" sz="4266"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4267"/>
              <a:buFont typeface="Arial"/>
              <a:buChar char="●"/>
              <a:defRPr b="0" i="0" sz="4266"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4267"/>
              <a:buFont typeface="Arial"/>
              <a:buChar char="○"/>
              <a:defRPr b="0" i="0" sz="4266"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4267"/>
              <a:buFont typeface="Arial"/>
              <a:buChar char="■"/>
              <a:defRPr b="0" i="0" sz="4266"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4267"/>
              <a:buFont typeface="Arial"/>
              <a:buChar char="●"/>
              <a:defRPr b="0" i="0" sz="4266"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4267"/>
              <a:buFont typeface="Arial"/>
              <a:buChar char="○"/>
              <a:defRPr b="0" i="0" sz="4266"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4267"/>
              <a:buFont typeface="Arial"/>
              <a:buChar char="■"/>
              <a:defRPr b="0" i="0" sz="4266" u="none" cap="none" strike="noStrike">
                <a:solidFill>
                  <a:srgbClr val="000000"/>
                </a:solidFill>
                <a:latin typeface="Arial"/>
                <a:ea typeface="Arial"/>
                <a:cs typeface="Arial"/>
                <a:sym typeface="Arial"/>
              </a:defRPr>
            </a:lvl9pPr>
          </a:lstStyle>
          <a:p/>
        </p:txBody>
      </p:sp>
      <p:sp>
        <p:nvSpPr>
          <p:cNvPr id="13" name="Google Shape;13;p3"/>
          <p:cNvSpPr txBox="1"/>
          <p:nvPr>
            <p:ph idx="1" type="body"/>
          </p:nvPr>
        </p:nvSpPr>
        <p:spPr>
          <a:xfrm>
            <a:off x="406384" y="1828800"/>
            <a:ext cx="12733370" cy="5486400"/>
          </a:xfrm>
          <a:prstGeom prst="rect">
            <a:avLst/>
          </a:prstGeom>
          <a:noFill/>
          <a:ln>
            <a:noFill/>
          </a:ln>
        </p:spPr>
        <p:txBody>
          <a:bodyPr anchorCtr="0" anchor="t" bIns="91425" lIns="91425" spcFirstLastPara="1" rIns="91425" wrap="square" tIns="91425">
            <a:noAutofit/>
          </a:bodyPr>
          <a:lstStyle>
            <a:lvl1pPr indent="-397954" lvl="0" marL="457200" marR="0" rtl="0" algn="l">
              <a:lnSpc>
                <a:spcPct val="100000"/>
              </a:lnSpc>
              <a:spcBef>
                <a:spcPts val="0"/>
              </a:spcBef>
              <a:spcAft>
                <a:spcPts val="0"/>
              </a:spcAft>
              <a:buClr>
                <a:srgbClr val="000000"/>
              </a:buClr>
              <a:buSzPts val="2667"/>
              <a:buFont typeface="Arial"/>
              <a:buChar char="●"/>
              <a:defRPr b="0" i="0" sz="1800" u="none" cap="none" strike="noStrike">
                <a:solidFill>
                  <a:srgbClr val="000000"/>
                </a:solidFill>
                <a:latin typeface="Arial"/>
                <a:ea typeface="Arial"/>
                <a:cs typeface="Arial"/>
                <a:sym typeface="Arial"/>
              </a:defRPr>
            </a:lvl1pPr>
            <a:lvl2pPr indent="-397954" lvl="1" marL="914400" marR="0" rtl="0" algn="l">
              <a:lnSpc>
                <a:spcPct val="100000"/>
              </a:lnSpc>
              <a:spcBef>
                <a:spcPts val="0"/>
              </a:spcBef>
              <a:spcAft>
                <a:spcPts val="0"/>
              </a:spcAft>
              <a:buClr>
                <a:srgbClr val="000000"/>
              </a:buClr>
              <a:buSzPts val="2667"/>
              <a:buFont typeface="Arial"/>
              <a:buChar char="○"/>
              <a:defRPr b="0" i="0" sz="1800" u="none" cap="none" strike="noStrike">
                <a:solidFill>
                  <a:srgbClr val="000000"/>
                </a:solidFill>
                <a:latin typeface="Arial"/>
                <a:ea typeface="Arial"/>
                <a:cs typeface="Arial"/>
                <a:sym typeface="Arial"/>
              </a:defRPr>
            </a:lvl2pPr>
            <a:lvl3pPr indent="-397954" lvl="2" marL="1371600" marR="0" rtl="0" algn="l">
              <a:lnSpc>
                <a:spcPct val="100000"/>
              </a:lnSpc>
              <a:spcBef>
                <a:spcPts val="0"/>
              </a:spcBef>
              <a:spcAft>
                <a:spcPts val="0"/>
              </a:spcAft>
              <a:buClr>
                <a:srgbClr val="000000"/>
              </a:buClr>
              <a:buSzPts val="2667"/>
              <a:buFont typeface="Arial"/>
              <a:buChar char="■"/>
              <a:defRPr b="0" i="0" sz="1800" u="none" cap="none" strike="noStrike">
                <a:solidFill>
                  <a:srgbClr val="000000"/>
                </a:solidFill>
                <a:latin typeface="Arial"/>
                <a:ea typeface="Arial"/>
                <a:cs typeface="Arial"/>
                <a:sym typeface="Arial"/>
              </a:defRPr>
            </a:lvl3pPr>
            <a:lvl4pPr indent="-397954" lvl="3" marL="1828800" marR="0" rtl="0" algn="l">
              <a:lnSpc>
                <a:spcPct val="100000"/>
              </a:lnSpc>
              <a:spcBef>
                <a:spcPts val="0"/>
              </a:spcBef>
              <a:spcAft>
                <a:spcPts val="0"/>
              </a:spcAft>
              <a:buClr>
                <a:srgbClr val="000000"/>
              </a:buClr>
              <a:buSzPts val="2667"/>
              <a:buFont typeface="Arial"/>
              <a:buChar char="●"/>
              <a:defRPr b="0" i="0" sz="1800" u="none" cap="none" strike="noStrike">
                <a:solidFill>
                  <a:srgbClr val="000000"/>
                </a:solidFill>
                <a:latin typeface="Arial"/>
                <a:ea typeface="Arial"/>
                <a:cs typeface="Arial"/>
                <a:sym typeface="Arial"/>
              </a:defRPr>
            </a:lvl4pPr>
            <a:lvl5pPr indent="-397954" lvl="4" marL="2286000" marR="0" rtl="0" algn="l">
              <a:lnSpc>
                <a:spcPct val="100000"/>
              </a:lnSpc>
              <a:spcBef>
                <a:spcPts val="0"/>
              </a:spcBef>
              <a:spcAft>
                <a:spcPts val="0"/>
              </a:spcAft>
              <a:buClr>
                <a:srgbClr val="000000"/>
              </a:buClr>
              <a:buSzPts val="2667"/>
              <a:buFont typeface="Arial"/>
              <a:buChar char="○"/>
              <a:defRPr b="0" i="0" sz="1800" u="none" cap="none" strike="noStrike">
                <a:solidFill>
                  <a:srgbClr val="000000"/>
                </a:solidFill>
                <a:latin typeface="Arial"/>
                <a:ea typeface="Arial"/>
                <a:cs typeface="Arial"/>
                <a:sym typeface="Arial"/>
              </a:defRPr>
            </a:lvl5pPr>
            <a:lvl6pPr indent="-397954" lvl="5" marL="2743200" marR="0" rtl="0" algn="l">
              <a:lnSpc>
                <a:spcPct val="100000"/>
              </a:lnSpc>
              <a:spcBef>
                <a:spcPts val="0"/>
              </a:spcBef>
              <a:spcAft>
                <a:spcPts val="0"/>
              </a:spcAft>
              <a:buClr>
                <a:srgbClr val="000000"/>
              </a:buClr>
              <a:buSzPts val="2667"/>
              <a:buFont typeface="Arial"/>
              <a:buChar char="■"/>
              <a:defRPr b="0" i="0" sz="1800" u="none" cap="none" strike="noStrike">
                <a:solidFill>
                  <a:srgbClr val="000000"/>
                </a:solidFill>
                <a:latin typeface="Arial"/>
                <a:ea typeface="Arial"/>
                <a:cs typeface="Arial"/>
                <a:sym typeface="Arial"/>
              </a:defRPr>
            </a:lvl6pPr>
            <a:lvl7pPr indent="-397954" lvl="6" marL="3200400" marR="0" rtl="0" algn="l">
              <a:lnSpc>
                <a:spcPct val="100000"/>
              </a:lnSpc>
              <a:spcBef>
                <a:spcPts val="0"/>
              </a:spcBef>
              <a:spcAft>
                <a:spcPts val="0"/>
              </a:spcAft>
              <a:buClr>
                <a:srgbClr val="000000"/>
              </a:buClr>
              <a:buSzPts val="2667"/>
              <a:buFont typeface="Arial"/>
              <a:buChar char="●"/>
              <a:defRPr b="0" i="0" sz="1800" u="none" cap="none" strike="noStrike">
                <a:solidFill>
                  <a:srgbClr val="000000"/>
                </a:solidFill>
                <a:latin typeface="Arial"/>
                <a:ea typeface="Arial"/>
                <a:cs typeface="Arial"/>
                <a:sym typeface="Arial"/>
              </a:defRPr>
            </a:lvl7pPr>
            <a:lvl8pPr indent="-397954" lvl="7" marL="3657600" marR="0" rtl="0" algn="l">
              <a:lnSpc>
                <a:spcPct val="100000"/>
              </a:lnSpc>
              <a:spcBef>
                <a:spcPts val="0"/>
              </a:spcBef>
              <a:spcAft>
                <a:spcPts val="0"/>
              </a:spcAft>
              <a:buClr>
                <a:srgbClr val="000000"/>
              </a:buClr>
              <a:buSzPts val="2667"/>
              <a:buFont typeface="Arial"/>
              <a:buChar char="○"/>
              <a:defRPr b="0" i="0" sz="1800" u="none" cap="none" strike="noStrike">
                <a:solidFill>
                  <a:srgbClr val="000000"/>
                </a:solidFill>
                <a:latin typeface="Arial"/>
                <a:ea typeface="Arial"/>
                <a:cs typeface="Arial"/>
                <a:sym typeface="Arial"/>
              </a:defRPr>
            </a:lvl8pPr>
            <a:lvl9pPr indent="-397954" lvl="8" marL="4114800" marR="0" rtl="0" algn="l">
              <a:lnSpc>
                <a:spcPct val="100000"/>
              </a:lnSpc>
              <a:spcBef>
                <a:spcPts val="0"/>
              </a:spcBef>
              <a:spcAft>
                <a:spcPts val="0"/>
              </a:spcAft>
              <a:buClr>
                <a:srgbClr val="000000"/>
              </a:buClr>
              <a:buSzPts val="2667"/>
              <a:buFont typeface="Arial"/>
              <a:buChar char="■"/>
              <a:defRPr b="0" i="0" sz="2666" u="none" cap="none" strike="noStrike">
                <a:solidFill>
                  <a:srgbClr val="000000"/>
                </a:solidFill>
                <a:latin typeface="Arial"/>
                <a:ea typeface="Arial"/>
                <a:cs typeface="Arial"/>
                <a:sym typeface="Arial"/>
              </a:defRPr>
            </a:lvl9pPr>
          </a:lstStyle>
          <a:p/>
        </p:txBody>
      </p:sp>
      <p:sp>
        <p:nvSpPr>
          <p:cNvPr id="14" name="Google Shape;14;p3"/>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lvl1pPr indent="0" lvl="0"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
          <p:cNvPicPr preferRelativeResize="0"/>
          <p:nvPr/>
        </p:nvPicPr>
        <p:blipFill rotWithShape="1">
          <a:blip r:embed="rId2">
            <a:alphaModFix/>
          </a:blip>
          <a:srcRect b="0" l="0" r="0" t="0"/>
          <a:stretch/>
        </p:blipFill>
        <p:spPr>
          <a:xfrm>
            <a:off x="406386" y="6799902"/>
            <a:ext cx="5880337" cy="618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4"/>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lvl1pPr indent="0" lvl="0"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2pPr>
            <a:lvl3pPr indent="0" lvl="2"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3pPr>
            <a:lvl4pPr indent="0" lvl="3"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4pPr>
            <a:lvl5pPr indent="0" lvl="4"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5pPr>
            <a:lvl6pPr indent="0" lvl="5"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6pPr>
            <a:lvl7pPr indent="0" lvl="6"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7pPr>
            <a:lvl8pPr indent="0" lvl="7"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8pPr>
            <a:lvl9pPr indent="0" lvl="8" marL="0" algn="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8" name="Google Shape;18;p4"/>
          <p:cNvPicPr preferRelativeResize="0"/>
          <p:nvPr/>
        </p:nvPicPr>
        <p:blipFill rotWithShape="1">
          <a:blip r:embed="rId2">
            <a:alphaModFix/>
          </a:blip>
          <a:srcRect b="0" l="0" r="0" t="0"/>
          <a:stretch/>
        </p:blipFill>
        <p:spPr>
          <a:xfrm>
            <a:off x="406386" y="6799902"/>
            <a:ext cx="5880337" cy="618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6.jpg"/><Relationship Id="rId5"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4.jpg"/><Relationship Id="rId5" Type="http://schemas.openxmlformats.org/officeDocument/2006/relationships/image" Target="../media/image18.jpg"/><Relationship Id="rId6" Type="http://schemas.openxmlformats.org/officeDocument/2006/relationships/image" Target="../media/image11.jpg"/><Relationship Id="rId7" Type="http://schemas.openxmlformats.org/officeDocument/2006/relationships/image" Target="../media/image8.jpg"/><Relationship Id="rId8"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image" Target="../media/image20.png"/><Relationship Id="rId6"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5"/>
          <p:cNvSpPr txBox="1"/>
          <p:nvPr>
            <p:ph type="ctrTitle"/>
          </p:nvPr>
        </p:nvSpPr>
        <p:spPr>
          <a:xfrm>
            <a:off x="2607469" y="3048000"/>
            <a:ext cx="8407500" cy="1295400"/>
          </a:xfrm>
          <a:prstGeom prst="rect">
            <a:avLst/>
          </a:prstGeom>
          <a:noFill/>
          <a:ln>
            <a:noFill/>
          </a:ln>
        </p:spPr>
        <p:txBody>
          <a:bodyPr anchorCtr="0" anchor="t" bIns="38100" lIns="38100" spcFirstLastPara="1" rIns="38100" wrap="square" tIns="38100">
            <a:noAutofit/>
          </a:bodyPr>
          <a:lstStyle/>
          <a:p>
            <a:pPr indent="0" lvl="0" marL="0" rtl="0" algn="ctr">
              <a:lnSpc>
                <a:spcPct val="100000"/>
              </a:lnSpc>
              <a:spcBef>
                <a:spcPts val="0"/>
              </a:spcBef>
              <a:spcAft>
                <a:spcPts val="0"/>
              </a:spcAft>
              <a:buSzPts val="4800"/>
              <a:buNone/>
            </a:pPr>
            <a:r>
              <a:rPr lang="en-US">
                <a:solidFill>
                  <a:srgbClr val="26282A"/>
                </a:solidFill>
                <a:latin typeface="Arial"/>
                <a:ea typeface="Arial"/>
                <a:cs typeface="Arial"/>
                <a:sym typeface="Arial"/>
              </a:rPr>
              <a:t>Moving IC Design from</a:t>
            </a:r>
            <a:br>
              <a:rPr lang="en-US">
                <a:solidFill>
                  <a:srgbClr val="26282A"/>
                </a:solidFill>
                <a:latin typeface="Arial"/>
                <a:ea typeface="Arial"/>
                <a:cs typeface="Arial"/>
                <a:sym typeface="Arial"/>
              </a:rPr>
            </a:br>
            <a:r>
              <a:rPr lang="en-US">
                <a:solidFill>
                  <a:srgbClr val="26282A"/>
                </a:solidFill>
                <a:latin typeface="Arial"/>
                <a:ea typeface="Arial"/>
                <a:cs typeface="Arial"/>
                <a:sym typeface="Arial"/>
              </a:rPr>
              <a:t>SoC to Chiplet-based SiP</a:t>
            </a:r>
            <a:endParaRPr sz="11500"/>
          </a:p>
        </p:txBody>
      </p:sp>
      <p:sp>
        <p:nvSpPr>
          <p:cNvPr id="24" name="Google Shape;24;p5"/>
          <p:cNvSpPr txBox="1"/>
          <p:nvPr>
            <p:ph idx="1" type="subTitle"/>
          </p:nvPr>
        </p:nvSpPr>
        <p:spPr>
          <a:xfrm>
            <a:off x="3521869" y="4572000"/>
            <a:ext cx="6578600" cy="990600"/>
          </a:xfrm>
          <a:prstGeom prst="rect">
            <a:avLst/>
          </a:prstGeom>
          <a:noFill/>
          <a:ln>
            <a:noFill/>
          </a:ln>
        </p:spPr>
        <p:txBody>
          <a:bodyPr anchorCtr="0" anchor="t" bIns="38100" lIns="38100" spcFirstLastPara="1" rIns="38100" wrap="square" tIns="38100">
            <a:noAutofit/>
          </a:bodyPr>
          <a:lstStyle/>
          <a:p>
            <a:pPr indent="0" lvl="0" marL="0" rtl="0" algn="ctr">
              <a:lnSpc>
                <a:spcPct val="100000"/>
              </a:lnSpc>
              <a:spcBef>
                <a:spcPts val="0"/>
              </a:spcBef>
              <a:spcAft>
                <a:spcPts val="0"/>
              </a:spcAft>
              <a:buSzPts val="3200"/>
              <a:buNone/>
            </a:pPr>
            <a:r>
              <a:rPr lang="en-US"/>
              <a:t>Gordon Allan, Siemens EDA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3DIC and Chiplets –</a:t>
            </a:r>
            <a:br>
              <a:rPr lang="en-US"/>
            </a:br>
            <a:r>
              <a:rPr lang="en-US"/>
              <a:t>Comparison with traditional monolithic SoC</a:t>
            </a:r>
            <a:endParaRPr/>
          </a:p>
        </p:txBody>
      </p:sp>
      <p:sp>
        <p:nvSpPr>
          <p:cNvPr id="94" name="Google Shape;94;p14"/>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95" name="Google Shape;95;p14"/>
          <p:cNvSpPr/>
          <p:nvPr/>
        </p:nvSpPr>
        <p:spPr>
          <a:xfrm>
            <a:off x="1484306" y="1914856"/>
            <a:ext cx="4559766" cy="3355598"/>
          </a:xfrm>
          <a:prstGeom prst="rect">
            <a:avLst/>
          </a:prstGeom>
          <a:solidFill>
            <a:schemeClr val="accent5"/>
          </a:solidFill>
          <a:ln>
            <a:noFill/>
          </a:ln>
        </p:spPr>
        <p:txBody>
          <a:bodyPr anchorCtr="0" anchor="b" bIns="72000" lIns="108000" spcFirstLastPara="1" rIns="108000" wrap="square" tIns="72000">
            <a:no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PCB Area</a:t>
            </a:r>
            <a:endParaRPr/>
          </a:p>
        </p:txBody>
      </p:sp>
      <p:sp>
        <p:nvSpPr>
          <p:cNvPr id="96" name="Google Shape;96;p14"/>
          <p:cNvSpPr/>
          <p:nvPr/>
        </p:nvSpPr>
        <p:spPr>
          <a:xfrm>
            <a:off x="2007048" y="2288907"/>
            <a:ext cx="3456264" cy="2583808"/>
          </a:xfrm>
          <a:prstGeom prst="rect">
            <a:avLst/>
          </a:prstGeom>
          <a:solidFill>
            <a:schemeClr val="accent3"/>
          </a:solidFill>
          <a:ln>
            <a:noFill/>
          </a:ln>
        </p:spPr>
        <p:txBody>
          <a:bodyPr anchorCtr="0" anchor="b" bIns="72000" lIns="108000" spcFirstLastPara="1" rIns="108000" wrap="square" tIns="72000">
            <a:no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SoC Die</a:t>
            </a:r>
            <a:endParaRPr/>
          </a:p>
        </p:txBody>
      </p:sp>
      <p:grpSp>
        <p:nvGrpSpPr>
          <p:cNvPr id="97" name="Google Shape;97;p14"/>
          <p:cNvGrpSpPr/>
          <p:nvPr/>
        </p:nvGrpSpPr>
        <p:grpSpPr>
          <a:xfrm>
            <a:off x="1802640" y="2741978"/>
            <a:ext cx="3543226" cy="1635819"/>
            <a:chOff x="1045552" y="2270028"/>
            <a:chExt cx="3543226" cy="1635819"/>
          </a:xfrm>
        </p:grpSpPr>
        <p:sp>
          <p:nvSpPr>
            <p:cNvPr id="98" name="Google Shape;98;p14"/>
            <p:cNvSpPr/>
            <p:nvPr/>
          </p:nvSpPr>
          <p:spPr>
            <a:xfrm>
              <a:off x="2415370" y="2337176"/>
              <a:ext cx="1132514" cy="645882"/>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Function</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A</a:t>
              </a:r>
              <a:endParaRPr/>
            </a:p>
          </p:txBody>
        </p:sp>
        <p:sp>
          <p:nvSpPr>
            <p:cNvPr id="99" name="Google Shape;99;p14"/>
            <p:cNvSpPr/>
            <p:nvPr/>
          </p:nvSpPr>
          <p:spPr>
            <a:xfrm>
              <a:off x="2415370" y="3259965"/>
              <a:ext cx="1132514" cy="645882"/>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Function</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B</a:t>
              </a:r>
              <a:endParaRPr/>
            </a:p>
          </p:txBody>
        </p:sp>
        <p:sp>
          <p:nvSpPr>
            <p:cNvPr id="100" name="Google Shape;100;p14"/>
            <p:cNvSpPr/>
            <p:nvPr/>
          </p:nvSpPr>
          <p:spPr>
            <a:xfrm>
              <a:off x="3732442" y="2693672"/>
              <a:ext cx="856336" cy="356533"/>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DSP</a:t>
              </a:r>
              <a:endParaRPr/>
            </a:p>
          </p:txBody>
        </p:sp>
        <p:sp>
          <p:nvSpPr>
            <p:cNvPr id="101" name="Google Shape;101;p14"/>
            <p:cNvSpPr/>
            <p:nvPr/>
          </p:nvSpPr>
          <p:spPr>
            <a:xfrm>
              <a:off x="1369552" y="3192818"/>
              <a:ext cx="861259" cy="360660"/>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GPIO</a:t>
              </a:r>
              <a:endParaRPr/>
            </a:p>
          </p:txBody>
        </p:sp>
        <p:sp>
          <p:nvSpPr>
            <p:cNvPr id="102" name="Google Shape;102;p14"/>
            <p:cNvSpPr/>
            <p:nvPr/>
          </p:nvSpPr>
          <p:spPr>
            <a:xfrm>
              <a:off x="3732442" y="3259965"/>
              <a:ext cx="856336" cy="645882"/>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DDR5</a:t>
              </a:r>
              <a:endParaRPr/>
            </a:p>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I/F</a:t>
              </a:r>
              <a:endParaRPr/>
            </a:p>
          </p:txBody>
        </p:sp>
        <p:sp>
          <p:nvSpPr>
            <p:cNvPr id="103" name="Google Shape;103;p14"/>
            <p:cNvSpPr/>
            <p:nvPr/>
          </p:nvSpPr>
          <p:spPr>
            <a:xfrm>
              <a:off x="1369552" y="2270028"/>
              <a:ext cx="861259" cy="360660"/>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GPIO</a:t>
              </a:r>
              <a:endParaRPr/>
            </a:p>
          </p:txBody>
        </p:sp>
        <p:cxnSp>
          <p:nvCxnSpPr>
            <p:cNvPr id="104" name="Google Shape;104;p14"/>
            <p:cNvCxnSpPr>
              <a:stCxn id="98" idx="2"/>
              <a:endCxn id="99" idx="0"/>
            </p:cNvCxnSpPr>
            <p:nvPr/>
          </p:nvCxnSpPr>
          <p:spPr>
            <a:xfrm>
              <a:off x="2981627" y="2983058"/>
              <a:ext cx="0" cy="276900"/>
            </a:xfrm>
            <a:prstGeom prst="straightConnector1">
              <a:avLst/>
            </a:prstGeom>
            <a:noFill/>
            <a:ln cap="flat" cmpd="sng" w="9525">
              <a:solidFill>
                <a:schemeClr val="accent1"/>
              </a:solidFill>
              <a:prstDash val="solid"/>
              <a:round/>
              <a:headEnd len="med" w="med" type="triangle"/>
              <a:tailEnd len="med" w="med" type="triangle"/>
            </a:ln>
          </p:spPr>
        </p:cxnSp>
        <p:cxnSp>
          <p:nvCxnSpPr>
            <p:cNvPr id="105" name="Google Shape;105;p14"/>
            <p:cNvCxnSpPr>
              <a:stCxn id="98" idx="1"/>
              <a:endCxn id="103" idx="3"/>
            </p:cNvCxnSpPr>
            <p:nvPr/>
          </p:nvCxnSpPr>
          <p:spPr>
            <a:xfrm rot="10800000">
              <a:off x="2230870" y="2450417"/>
              <a:ext cx="184500" cy="209700"/>
            </a:xfrm>
            <a:prstGeom prst="straightConnector1">
              <a:avLst/>
            </a:prstGeom>
            <a:noFill/>
            <a:ln cap="flat" cmpd="sng" w="9525">
              <a:solidFill>
                <a:schemeClr val="accent1"/>
              </a:solidFill>
              <a:prstDash val="solid"/>
              <a:round/>
              <a:headEnd len="med" w="med" type="triangle"/>
              <a:tailEnd len="med" w="med" type="triangle"/>
            </a:ln>
          </p:spPr>
        </p:cxnSp>
        <p:cxnSp>
          <p:nvCxnSpPr>
            <p:cNvPr id="106" name="Google Shape;106;p14"/>
            <p:cNvCxnSpPr>
              <a:stCxn id="101" idx="3"/>
              <a:endCxn id="99" idx="1"/>
            </p:cNvCxnSpPr>
            <p:nvPr/>
          </p:nvCxnSpPr>
          <p:spPr>
            <a:xfrm>
              <a:off x="2230811" y="3373148"/>
              <a:ext cx="184500" cy="209700"/>
            </a:xfrm>
            <a:prstGeom prst="straightConnector1">
              <a:avLst/>
            </a:prstGeom>
            <a:noFill/>
            <a:ln cap="flat" cmpd="sng" w="9525">
              <a:solidFill>
                <a:schemeClr val="accent1"/>
              </a:solidFill>
              <a:prstDash val="solid"/>
              <a:round/>
              <a:headEnd len="med" w="med" type="triangle"/>
              <a:tailEnd len="med" w="med" type="triangle"/>
            </a:ln>
          </p:spPr>
        </p:cxnSp>
        <p:cxnSp>
          <p:nvCxnSpPr>
            <p:cNvPr id="107" name="Google Shape;107;p14"/>
            <p:cNvCxnSpPr>
              <a:stCxn id="99" idx="3"/>
              <a:endCxn id="102" idx="1"/>
            </p:cNvCxnSpPr>
            <p:nvPr/>
          </p:nvCxnSpPr>
          <p:spPr>
            <a:xfrm>
              <a:off x="3547884" y="3582906"/>
              <a:ext cx="184500" cy="0"/>
            </a:xfrm>
            <a:prstGeom prst="straightConnector1">
              <a:avLst/>
            </a:prstGeom>
            <a:noFill/>
            <a:ln cap="flat" cmpd="sng" w="9525">
              <a:solidFill>
                <a:schemeClr val="accent1"/>
              </a:solidFill>
              <a:prstDash val="solid"/>
              <a:round/>
              <a:headEnd len="med" w="med" type="triangle"/>
              <a:tailEnd len="med" w="med" type="triangle"/>
            </a:ln>
          </p:spPr>
        </p:cxnSp>
        <p:cxnSp>
          <p:nvCxnSpPr>
            <p:cNvPr id="108" name="Google Shape;108;p14"/>
            <p:cNvCxnSpPr>
              <a:stCxn id="98" idx="3"/>
              <a:endCxn id="100" idx="1"/>
            </p:cNvCxnSpPr>
            <p:nvPr/>
          </p:nvCxnSpPr>
          <p:spPr>
            <a:xfrm>
              <a:off x="3547884" y="2660117"/>
              <a:ext cx="184500" cy="211800"/>
            </a:xfrm>
            <a:prstGeom prst="straightConnector1">
              <a:avLst/>
            </a:prstGeom>
            <a:noFill/>
            <a:ln cap="flat" cmpd="sng" w="9525">
              <a:solidFill>
                <a:schemeClr val="accent1"/>
              </a:solidFill>
              <a:prstDash val="solid"/>
              <a:round/>
              <a:headEnd len="med" w="med" type="triangle"/>
              <a:tailEnd len="med" w="med" type="triangle"/>
            </a:ln>
          </p:spPr>
        </p:cxnSp>
        <p:cxnSp>
          <p:nvCxnSpPr>
            <p:cNvPr id="109" name="Google Shape;109;p14"/>
            <p:cNvCxnSpPr>
              <a:endCxn id="103" idx="1"/>
            </p:cNvCxnSpPr>
            <p:nvPr/>
          </p:nvCxnSpPr>
          <p:spPr>
            <a:xfrm>
              <a:off x="1045552" y="2450358"/>
              <a:ext cx="324000" cy="0"/>
            </a:xfrm>
            <a:prstGeom prst="straightConnector1">
              <a:avLst/>
            </a:prstGeom>
            <a:noFill/>
            <a:ln cap="flat" cmpd="sng" w="9525">
              <a:solidFill>
                <a:schemeClr val="accent1"/>
              </a:solidFill>
              <a:prstDash val="solid"/>
              <a:round/>
              <a:headEnd len="med" w="med" type="triangle"/>
              <a:tailEnd len="med" w="med" type="triangle"/>
            </a:ln>
          </p:spPr>
        </p:cxnSp>
        <p:cxnSp>
          <p:nvCxnSpPr>
            <p:cNvPr id="110" name="Google Shape;110;p14"/>
            <p:cNvCxnSpPr>
              <a:endCxn id="101" idx="1"/>
            </p:cNvCxnSpPr>
            <p:nvPr/>
          </p:nvCxnSpPr>
          <p:spPr>
            <a:xfrm>
              <a:off x="1045552" y="3373148"/>
              <a:ext cx="324000" cy="0"/>
            </a:xfrm>
            <a:prstGeom prst="straightConnector1">
              <a:avLst/>
            </a:prstGeom>
            <a:noFill/>
            <a:ln cap="flat" cmpd="sng" w="9525">
              <a:solidFill>
                <a:schemeClr val="accent1"/>
              </a:solidFill>
              <a:prstDash val="solid"/>
              <a:round/>
              <a:headEnd len="med" w="med" type="triangle"/>
              <a:tailEnd len="med" w="med" type="triangle"/>
            </a:ln>
          </p:spPr>
        </p:cxnSp>
      </p:grpSp>
      <p:sp>
        <p:nvSpPr>
          <p:cNvPr id="111" name="Google Shape;111;p14"/>
          <p:cNvSpPr txBox="1"/>
          <p:nvPr/>
        </p:nvSpPr>
        <p:spPr>
          <a:xfrm>
            <a:off x="1483783" y="5431053"/>
            <a:ext cx="4362861" cy="984885"/>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Single-die SoC, single technology node,</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Simpler, traditional ASIC arch + flow</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Most functions/PHYs/memory on-chip</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Some may be relegated to off-chip PCB</a:t>
            </a:r>
            <a:endParaRPr/>
          </a:p>
        </p:txBody>
      </p:sp>
      <p:sp>
        <p:nvSpPr>
          <p:cNvPr id="112" name="Google Shape;112;p14"/>
          <p:cNvSpPr/>
          <p:nvPr/>
        </p:nvSpPr>
        <p:spPr>
          <a:xfrm>
            <a:off x="8298481" y="1956801"/>
            <a:ext cx="3393195" cy="3296874"/>
          </a:xfrm>
          <a:prstGeom prst="rect">
            <a:avLst/>
          </a:prstGeom>
          <a:solidFill>
            <a:schemeClr val="accent5"/>
          </a:solidFill>
          <a:ln>
            <a:noFill/>
          </a:ln>
        </p:spPr>
        <p:txBody>
          <a:bodyPr anchorCtr="0" anchor="b" bIns="72000" lIns="108000" spcFirstLastPara="1" rIns="108000" wrap="square" tIns="72000">
            <a:no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SiP</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Package</a:t>
            </a:r>
            <a:endParaRPr/>
          </a:p>
        </p:txBody>
      </p:sp>
      <p:sp>
        <p:nvSpPr>
          <p:cNvPr id="113" name="Google Shape;113;p14"/>
          <p:cNvSpPr txBox="1"/>
          <p:nvPr/>
        </p:nvSpPr>
        <p:spPr>
          <a:xfrm>
            <a:off x="7701425" y="5431053"/>
            <a:ext cx="4579780" cy="984885"/>
          </a:xfrm>
          <a:prstGeom prst="rect">
            <a:avLst/>
          </a:prstGeom>
          <a:noFill/>
          <a:ln>
            <a:noFill/>
          </a:ln>
        </p:spPr>
        <p:txBody>
          <a:bodyPr anchorCtr="0" anchor="t" bIns="0" lIns="0" spcFirstLastPara="1" rIns="0" wrap="square" tIns="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Multi-chiplet System-in-Package (AKA 3DIC)</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All functions/PHYs/fast memory within SiP</a:t>
            </a:r>
            <a:endParaRPr b="0" i="0" sz="16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15x chiplets/dies (ASICs, HBM, PHYs)</a:t>
            </a:r>
            <a:endParaRPr/>
          </a:p>
          <a:p>
            <a:pPr indent="-285750" lvl="1" marL="7429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Bandwidth/latency/power/area benefits</a:t>
            </a:r>
            <a:endParaRPr/>
          </a:p>
        </p:txBody>
      </p:sp>
      <p:grpSp>
        <p:nvGrpSpPr>
          <p:cNvPr id="114" name="Google Shape;114;p14"/>
          <p:cNvGrpSpPr/>
          <p:nvPr/>
        </p:nvGrpSpPr>
        <p:grpSpPr>
          <a:xfrm>
            <a:off x="1554042" y="1797705"/>
            <a:ext cx="4367444" cy="3578289"/>
            <a:chOff x="796954" y="1325755"/>
            <a:chExt cx="4367444" cy="3578289"/>
          </a:xfrm>
        </p:grpSpPr>
        <p:sp>
          <p:nvSpPr>
            <p:cNvPr id="115" name="Google Shape;115;p14"/>
            <p:cNvSpPr/>
            <p:nvPr/>
          </p:nvSpPr>
          <p:spPr>
            <a:xfrm>
              <a:off x="796954" y="2693672"/>
              <a:ext cx="1433858" cy="360660"/>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Memory A</a:t>
              </a:r>
              <a:endParaRPr/>
            </a:p>
          </p:txBody>
        </p:sp>
        <p:sp>
          <p:nvSpPr>
            <p:cNvPr id="116" name="Google Shape;116;p14"/>
            <p:cNvSpPr/>
            <p:nvPr/>
          </p:nvSpPr>
          <p:spPr>
            <a:xfrm>
              <a:off x="796954" y="3612334"/>
              <a:ext cx="1433858" cy="360660"/>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Memory B</a:t>
              </a:r>
              <a:endParaRPr/>
            </a:p>
          </p:txBody>
        </p:sp>
        <p:sp>
          <p:nvSpPr>
            <p:cNvPr id="117" name="Google Shape;117;p14"/>
            <p:cNvSpPr/>
            <p:nvPr/>
          </p:nvSpPr>
          <p:spPr>
            <a:xfrm>
              <a:off x="3732441" y="2270029"/>
              <a:ext cx="1187757" cy="356534"/>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Analog</a:t>
              </a:r>
              <a:endParaRPr/>
            </a:p>
          </p:txBody>
        </p:sp>
        <p:sp>
          <p:nvSpPr>
            <p:cNvPr id="118" name="Google Shape;118;p14"/>
            <p:cNvSpPr/>
            <p:nvPr/>
          </p:nvSpPr>
          <p:spPr>
            <a:xfrm>
              <a:off x="1369552" y="1555773"/>
              <a:ext cx="3219226" cy="547904"/>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8x 110G PHY</a:t>
              </a:r>
              <a:endParaRPr/>
            </a:p>
          </p:txBody>
        </p:sp>
        <p:sp>
          <p:nvSpPr>
            <p:cNvPr id="119" name="Google Shape;119;p14"/>
            <p:cNvSpPr/>
            <p:nvPr/>
          </p:nvSpPr>
          <p:spPr>
            <a:xfrm>
              <a:off x="2661789" y="4132384"/>
              <a:ext cx="639676" cy="553748"/>
            </a:xfrm>
            <a:prstGeom prst="rect">
              <a:avLst/>
            </a:prstGeom>
            <a:solidFill>
              <a:srgbClr val="009999">
                <a:alpha val="80000"/>
              </a:srgb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56G PHY</a:t>
              </a:r>
              <a:endParaRPr/>
            </a:p>
          </p:txBody>
        </p:sp>
        <p:cxnSp>
          <p:nvCxnSpPr>
            <p:cNvPr id="120" name="Google Shape;120;p14"/>
            <p:cNvCxnSpPr>
              <a:stCxn id="118" idx="2"/>
              <a:endCxn id="98" idx="0"/>
            </p:cNvCxnSpPr>
            <p:nvPr/>
          </p:nvCxnSpPr>
          <p:spPr>
            <a:xfrm>
              <a:off x="2979165" y="2103677"/>
              <a:ext cx="2400" cy="233400"/>
            </a:xfrm>
            <a:prstGeom prst="straightConnector1">
              <a:avLst/>
            </a:prstGeom>
            <a:noFill/>
            <a:ln cap="flat" cmpd="sng" w="9525">
              <a:solidFill>
                <a:schemeClr val="accent1"/>
              </a:solidFill>
              <a:prstDash val="solid"/>
              <a:round/>
              <a:headEnd len="med" w="med" type="triangle"/>
              <a:tailEnd len="med" w="med" type="triangle"/>
            </a:ln>
          </p:spPr>
        </p:cxnSp>
        <p:cxnSp>
          <p:nvCxnSpPr>
            <p:cNvPr id="121" name="Google Shape;121;p14"/>
            <p:cNvCxnSpPr>
              <a:stCxn id="99" idx="2"/>
              <a:endCxn id="119" idx="0"/>
            </p:cNvCxnSpPr>
            <p:nvPr/>
          </p:nvCxnSpPr>
          <p:spPr>
            <a:xfrm>
              <a:off x="2981627" y="3905847"/>
              <a:ext cx="0" cy="226500"/>
            </a:xfrm>
            <a:prstGeom prst="straightConnector1">
              <a:avLst/>
            </a:prstGeom>
            <a:noFill/>
            <a:ln cap="flat" cmpd="sng" w="9525">
              <a:solidFill>
                <a:schemeClr val="accent1"/>
              </a:solidFill>
              <a:prstDash val="solid"/>
              <a:round/>
              <a:headEnd len="med" w="med" type="triangle"/>
              <a:tailEnd len="med" w="med" type="triangle"/>
            </a:ln>
          </p:spPr>
        </p:cxnSp>
        <p:cxnSp>
          <p:nvCxnSpPr>
            <p:cNvPr id="122" name="Google Shape;122;p14"/>
            <p:cNvCxnSpPr>
              <a:stCxn id="115" idx="3"/>
              <a:endCxn id="98" idx="1"/>
            </p:cNvCxnSpPr>
            <p:nvPr/>
          </p:nvCxnSpPr>
          <p:spPr>
            <a:xfrm flipH="1" rot="10800000">
              <a:off x="2230812" y="2660102"/>
              <a:ext cx="184500" cy="213900"/>
            </a:xfrm>
            <a:prstGeom prst="straightConnector1">
              <a:avLst/>
            </a:prstGeom>
            <a:noFill/>
            <a:ln cap="flat" cmpd="sng" w="9525">
              <a:solidFill>
                <a:schemeClr val="accent1"/>
              </a:solidFill>
              <a:prstDash val="solid"/>
              <a:round/>
              <a:headEnd len="med" w="med" type="triangle"/>
              <a:tailEnd len="med" w="med" type="triangle"/>
            </a:ln>
          </p:spPr>
        </p:cxnSp>
        <p:cxnSp>
          <p:nvCxnSpPr>
            <p:cNvPr id="123" name="Google Shape;123;p14"/>
            <p:cNvCxnSpPr>
              <a:stCxn id="116" idx="3"/>
              <a:endCxn id="99" idx="1"/>
            </p:cNvCxnSpPr>
            <p:nvPr/>
          </p:nvCxnSpPr>
          <p:spPr>
            <a:xfrm flipH="1" rot="10800000">
              <a:off x="2230812" y="3582964"/>
              <a:ext cx="184500" cy="209700"/>
            </a:xfrm>
            <a:prstGeom prst="straightConnector1">
              <a:avLst/>
            </a:prstGeom>
            <a:noFill/>
            <a:ln cap="flat" cmpd="sng" w="9525">
              <a:solidFill>
                <a:schemeClr val="accent1"/>
              </a:solidFill>
              <a:prstDash val="solid"/>
              <a:round/>
              <a:headEnd len="med" w="med" type="triangle"/>
              <a:tailEnd len="med" w="med" type="triangle"/>
            </a:ln>
          </p:spPr>
        </p:cxnSp>
        <p:cxnSp>
          <p:nvCxnSpPr>
            <p:cNvPr id="124" name="Google Shape;124;p14"/>
            <p:cNvCxnSpPr>
              <a:stCxn id="117" idx="1"/>
              <a:endCxn id="98" idx="3"/>
            </p:cNvCxnSpPr>
            <p:nvPr/>
          </p:nvCxnSpPr>
          <p:spPr>
            <a:xfrm flipH="1">
              <a:off x="3547941" y="2448296"/>
              <a:ext cx="184500" cy="211800"/>
            </a:xfrm>
            <a:prstGeom prst="straightConnector1">
              <a:avLst/>
            </a:prstGeom>
            <a:noFill/>
            <a:ln cap="flat" cmpd="sng" w="9525">
              <a:solidFill>
                <a:schemeClr val="accent1"/>
              </a:solidFill>
              <a:prstDash val="solid"/>
              <a:round/>
              <a:headEnd len="med" w="med" type="triangle"/>
              <a:tailEnd len="med" w="med" type="triangle"/>
            </a:ln>
          </p:spPr>
        </p:cxnSp>
        <p:cxnSp>
          <p:nvCxnSpPr>
            <p:cNvPr id="125" name="Google Shape;125;p14"/>
            <p:cNvCxnSpPr>
              <a:stCxn id="102" idx="3"/>
            </p:cNvCxnSpPr>
            <p:nvPr/>
          </p:nvCxnSpPr>
          <p:spPr>
            <a:xfrm>
              <a:off x="4588778" y="3582906"/>
              <a:ext cx="336300" cy="0"/>
            </a:xfrm>
            <a:prstGeom prst="straightConnector1">
              <a:avLst/>
            </a:prstGeom>
            <a:noFill/>
            <a:ln cap="flat" cmpd="sng" w="9525">
              <a:solidFill>
                <a:schemeClr val="accent1"/>
              </a:solidFill>
              <a:prstDash val="solid"/>
              <a:round/>
              <a:headEnd len="med" w="med" type="triangle"/>
              <a:tailEnd len="med" w="med" type="triangle"/>
            </a:ln>
          </p:spPr>
        </p:cxnSp>
        <p:cxnSp>
          <p:nvCxnSpPr>
            <p:cNvPr id="126" name="Google Shape;126;p14"/>
            <p:cNvCxnSpPr/>
            <p:nvPr/>
          </p:nvCxnSpPr>
          <p:spPr>
            <a:xfrm>
              <a:off x="3130003" y="132575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27" name="Google Shape;127;p14"/>
            <p:cNvCxnSpPr/>
            <p:nvPr/>
          </p:nvCxnSpPr>
          <p:spPr>
            <a:xfrm>
              <a:off x="3475276" y="132575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28" name="Google Shape;128;p14"/>
            <p:cNvCxnSpPr/>
            <p:nvPr/>
          </p:nvCxnSpPr>
          <p:spPr>
            <a:xfrm>
              <a:off x="3820549" y="132575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29" name="Google Shape;129;p14"/>
            <p:cNvCxnSpPr/>
            <p:nvPr/>
          </p:nvCxnSpPr>
          <p:spPr>
            <a:xfrm>
              <a:off x="4165821" y="132575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30" name="Google Shape;130;p14"/>
            <p:cNvCxnSpPr/>
            <p:nvPr/>
          </p:nvCxnSpPr>
          <p:spPr>
            <a:xfrm>
              <a:off x="2784730" y="132575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31" name="Google Shape;131;p14"/>
            <p:cNvCxnSpPr/>
            <p:nvPr/>
          </p:nvCxnSpPr>
          <p:spPr>
            <a:xfrm>
              <a:off x="2439457" y="132575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32" name="Google Shape;132;p14"/>
            <p:cNvCxnSpPr/>
            <p:nvPr/>
          </p:nvCxnSpPr>
          <p:spPr>
            <a:xfrm>
              <a:off x="2094184" y="132575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33" name="Google Shape;133;p14"/>
            <p:cNvCxnSpPr/>
            <p:nvPr/>
          </p:nvCxnSpPr>
          <p:spPr>
            <a:xfrm>
              <a:off x="1748911" y="132575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34" name="Google Shape;134;p14"/>
            <p:cNvCxnSpPr/>
            <p:nvPr/>
          </p:nvCxnSpPr>
          <p:spPr>
            <a:xfrm>
              <a:off x="2981627" y="4677507"/>
              <a:ext cx="0" cy="226537"/>
            </a:xfrm>
            <a:prstGeom prst="straightConnector1">
              <a:avLst/>
            </a:prstGeom>
            <a:noFill/>
            <a:ln cap="flat" cmpd="sng" w="9525">
              <a:solidFill>
                <a:schemeClr val="accent1"/>
              </a:solidFill>
              <a:prstDash val="solid"/>
              <a:round/>
              <a:headEnd len="med" w="med" type="triangle"/>
              <a:tailEnd len="med" w="med" type="triangle"/>
            </a:ln>
          </p:spPr>
        </p:cxnSp>
        <p:cxnSp>
          <p:nvCxnSpPr>
            <p:cNvPr id="135" name="Google Shape;135;p14"/>
            <p:cNvCxnSpPr>
              <a:stCxn id="117" idx="3"/>
            </p:cNvCxnSpPr>
            <p:nvPr/>
          </p:nvCxnSpPr>
          <p:spPr>
            <a:xfrm>
              <a:off x="4920198" y="2448296"/>
              <a:ext cx="244200" cy="0"/>
            </a:xfrm>
            <a:prstGeom prst="straightConnector1">
              <a:avLst/>
            </a:prstGeom>
            <a:noFill/>
            <a:ln cap="flat" cmpd="sng" w="9525">
              <a:solidFill>
                <a:schemeClr val="accent1"/>
              </a:solidFill>
              <a:prstDash val="solid"/>
              <a:round/>
              <a:headEnd len="med" w="med" type="triangle"/>
              <a:tailEnd len="med" w="med" type="triangle"/>
            </a:ln>
          </p:spPr>
        </p:cxnSp>
      </p:grpSp>
      <p:sp>
        <p:nvSpPr>
          <p:cNvPr id="136" name="Google Shape;136;p14"/>
          <p:cNvSpPr/>
          <p:nvPr/>
        </p:nvSpPr>
        <p:spPr>
          <a:xfrm>
            <a:off x="6595826" y="3098513"/>
            <a:ext cx="943375" cy="985768"/>
          </a:xfrm>
          <a:prstGeom prst="rightArrow">
            <a:avLst>
              <a:gd fmla="val 50000" name="adj1"/>
              <a:gd fmla="val 50000" name="adj2"/>
            </a:avLst>
          </a:prstGeom>
          <a:solidFill>
            <a:schemeClr val="accent1"/>
          </a:solidFill>
          <a:ln>
            <a:noFill/>
          </a:ln>
        </p:spPr>
        <p:txBody>
          <a:bodyPr anchorCtr="0" anchor="t" bIns="72000" lIns="108000" spcFirstLastPara="1" rIns="108000" wrap="square" tIns="720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37" name="Google Shape;137;p14"/>
          <p:cNvGrpSpPr/>
          <p:nvPr/>
        </p:nvGrpSpPr>
        <p:grpSpPr>
          <a:xfrm>
            <a:off x="8036071" y="1831261"/>
            <a:ext cx="3890963" cy="3544651"/>
            <a:chOff x="7278983" y="1359311"/>
            <a:chExt cx="3890963" cy="3544651"/>
          </a:xfrm>
        </p:grpSpPr>
        <p:sp>
          <p:nvSpPr>
            <p:cNvPr id="138" name="Google Shape;138;p14"/>
            <p:cNvSpPr/>
            <p:nvPr/>
          </p:nvSpPr>
          <p:spPr>
            <a:xfrm>
              <a:off x="8766364" y="2310063"/>
              <a:ext cx="922782" cy="75939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ASIC</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DIE A</a:t>
              </a:r>
              <a:endParaRPr/>
            </a:p>
          </p:txBody>
        </p:sp>
        <p:sp>
          <p:nvSpPr>
            <p:cNvPr id="139" name="Google Shape;139;p14"/>
            <p:cNvSpPr/>
            <p:nvPr/>
          </p:nvSpPr>
          <p:spPr>
            <a:xfrm>
              <a:off x="8766364" y="3253338"/>
              <a:ext cx="922782" cy="738905"/>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ASIC</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DIE B</a:t>
              </a:r>
              <a:endParaRPr/>
            </a:p>
          </p:txBody>
        </p:sp>
        <p:sp>
          <p:nvSpPr>
            <p:cNvPr id="140" name="Google Shape;140;p14"/>
            <p:cNvSpPr/>
            <p:nvPr/>
          </p:nvSpPr>
          <p:spPr>
            <a:xfrm>
              <a:off x="10077857" y="2270029"/>
              <a:ext cx="653436" cy="356534"/>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Analog</a:t>
              </a:r>
              <a:endParaRPr/>
            </a:p>
          </p:txBody>
        </p:sp>
        <p:sp>
          <p:nvSpPr>
            <p:cNvPr id="141" name="Google Shape;141;p14"/>
            <p:cNvSpPr/>
            <p:nvPr/>
          </p:nvSpPr>
          <p:spPr>
            <a:xfrm>
              <a:off x="10078362" y="2693672"/>
              <a:ext cx="656752" cy="356533"/>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DSP</a:t>
              </a:r>
              <a:endParaRPr/>
            </a:p>
          </p:txBody>
        </p:sp>
        <p:sp>
          <p:nvSpPr>
            <p:cNvPr id="142" name="Google Shape;142;p14"/>
            <p:cNvSpPr/>
            <p:nvPr/>
          </p:nvSpPr>
          <p:spPr>
            <a:xfrm>
              <a:off x="7740238" y="2565112"/>
              <a:ext cx="612144" cy="58771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HBM A</a:t>
              </a:r>
              <a:endParaRPr/>
            </a:p>
          </p:txBody>
        </p:sp>
        <p:sp>
          <p:nvSpPr>
            <p:cNvPr id="143" name="Google Shape;143;p14"/>
            <p:cNvSpPr/>
            <p:nvPr/>
          </p:nvSpPr>
          <p:spPr>
            <a:xfrm>
              <a:off x="8934362" y="4182754"/>
              <a:ext cx="586786" cy="453008"/>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56G</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PHY</a:t>
              </a:r>
              <a:endParaRPr/>
            </a:p>
          </p:txBody>
        </p:sp>
        <p:sp>
          <p:nvSpPr>
            <p:cNvPr id="144" name="Google Shape;144;p14"/>
            <p:cNvSpPr/>
            <p:nvPr/>
          </p:nvSpPr>
          <p:spPr>
            <a:xfrm>
              <a:off x="7740238" y="3483774"/>
              <a:ext cx="612144" cy="58771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HBM B</a:t>
              </a:r>
              <a:endParaRPr/>
            </a:p>
          </p:txBody>
        </p:sp>
        <p:cxnSp>
          <p:nvCxnSpPr>
            <p:cNvPr id="145" name="Google Shape;145;p14"/>
            <p:cNvCxnSpPr>
              <a:endCxn id="138" idx="0"/>
            </p:cNvCxnSpPr>
            <p:nvPr/>
          </p:nvCxnSpPr>
          <p:spPr>
            <a:xfrm>
              <a:off x="9225355" y="2122863"/>
              <a:ext cx="2400" cy="187200"/>
            </a:xfrm>
            <a:prstGeom prst="straightConnector1">
              <a:avLst/>
            </a:prstGeom>
            <a:noFill/>
            <a:ln cap="flat" cmpd="sng" w="9525">
              <a:solidFill>
                <a:schemeClr val="accent1"/>
              </a:solidFill>
              <a:prstDash val="solid"/>
              <a:round/>
              <a:headEnd len="med" w="med" type="triangle"/>
              <a:tailEnd len="med" w="med" type="triangle"/>
            </a:ln>
          </p:spPr>
        </p:cxnSp>
        <p:cxnSp>
          <p:nvCxnSpPr>
            <p:cNvPr id="146" name="Google Shape;146;p14"/>
            <p:cNvCxnSpPr>
              <a:stCxn id="138" idx="2"/>
              <a:endCxn id="139" idx="0"/>
            </p:cNvCxnSpPr>
            <p:nvPr/>
          </p:nvCxnSpPr>
          <p:spPr>
            <a:xfrm>
              <a:off x="9227755" y="3069455"/>
              <a:ext cx="0" cy="183900"/>
            </a:xfrm>
            <a:prstGeom prst="straightConnector1">
              <a:avLst/>
            </a:prstGeom>
            <a:noFill/>
            <a:ln cap="flat" cmpd="sng" w="9525">
              <a:solidFill>
                <a:schemeClr val="accent1"/>
              </a:solidFill>
              <a:prstDash val="solid"/>
              <a:round/>
              <a:headEnd len="med" w="med" type="triangle"/>
              <a:tailEnd len="med" w="med" type="triangle"/>
            </a:ln>
          </p:spPr>
        </p:cxnSp>
        <p:cxnSp>
          <p:nvCxnSpPr>
            <p:cNvPr id="147" name="Google Shape;147;p14"/>
            <p:cNvCxnSpPr>
              <a:stCxn id="139" idx="2"/>
              <a:endCxn id="143" idx="0"/>
            </p:cNvCxnSpPr>
            <p:nvPr/>
          </p:nvCxnSpPr>
          <p:spPr>
            <a:xfrm>
              <a:off x="9227755" y="3992243"/>
              <a:ext cx="0" cy="190500"/>
            </a:xfrm>
            <a:prstGeom prst="straightConnector1">
              <a:avLst/>
            </a:prstGeom>
            <a:noFill/>
            <a:ln cap="flat" cmpd="sng" w="9525">
              <a:solidFill>
                <a:schemeClr val="accent1"/>
              </a:solidFill>
              <a:prstDash val="solid"/>
              <a:round/>
              <a:headEnd len="med" w="med" type="triangle"/>
              <a:tailEnd len="med" w="med" type="triangle"/>
            </a:ln>
          </p:spPr>
        </p:cxnSp>
        <p:cxnSp>
          <p:nvCxnSpPr>
            <p:cNvPr id="148" name="Google Shape;148;p14"/>
            <p:cNvCxnSpPr>
              <a:stCxn id="138" idx="1"/>
            </p:cNvCxnSpPr>
            <p:nvPr/>
          </p:nvCxnSpPr>
          <p:spPr>
            <a:xfrm rot="10800000">
              <a:off x="8476864" y="2469559"/>
              <a:ext cx="289500" cy="220200"/>
            </a:xfrm>
            <a:prstGeom prst="straightConnector1">
              <a:avLst/>
            </a:prstGeom>
            <a:noFill/>
            <a:ln cap="flat" cmpd="sng" w="9525">
              <a:solidFill>
                <a:schemeClr val="accent1"/>
              </a:solidFill>
              <a:prstDash val="solid"/>
              <a:round/>
              <a:headEnd len="med" w="med" type="triangle"/>
              <a:tailEnd len="sm" w="sm" type="none"/>
            </a:ln>
          </p:spPr>
        </p:cxnSp>
        <p:cxnSp>
          <p:nvCxnSpPr>
            <p:cNvPr id="149" name="Google Shape;149;p14"/>
            <p:cNvCxnSpPr>
              <a:stCxn id="142" idx="3"/>
              <a:endCxn id="138" idx="1"/>
            </p:cNvCxnSpPr>
            <p:nvPr/>
          </p:nvCxnSpPr>
          <p:spPr>
            <a:xfrm flipH="1" rot="10800000">
              <a:off x="8352382" y="2689768"/>
              <a:ext cx="414000" cy="169200"/>
            </a:xfrm>
            <a:prstGeom prst="straightConnector1">
              <a:avLst/>
            </a:prstGeom>
            <a:noFill/>
            <a:ln cap="flat" cmpd="sng" w="9525">
              <a:solidFill>
                <a:schemeClr val="accent1"/>
              </a:solidFill>
              <a:prstDash val="solid"/>
              <a:round/>
              <a:headEnd len="med" w="med" type="triangle"/>
              <a:tailEnd len="med" w="med" type="triangle"/>
            </a:ln>
          </p:spPr>
        </p:cxnSp>
        <p:cxnSp>
          <p:nvCxnSpPr>
            <p:cNvPr id="150" name="Google Shape;150;p14"/>
            <p:cNvCxnSpPr>
              <a:endCxn id="139" idx="1"/>
            </p:cNvCxnSpPr>
            <p:nvPr/>
          </p:nvCxnSpPr>
          <p:spPr>
            <a:xfrm>
              <a:off x="8476864" y="3392391"/>
              <a:ext cx="289500" cy="230400"/>
            </a:xfrm>
            <a:prstGeom prst="straightConnector1">
              <a:avLst/>
            </a:prstGeom>
            <a:noFill/>
            <a:ln cap="flat" cmpd="sng" w="9525">
              <a:solidFill>
                <a:schemeClr val="accent1"/>
              </a:solidFill>
              <a:prstDash val="solid"/>
              <a:round/>
              <a:headEnd len="sm" w="sm" type="none"/>
              <a:tailEnd len="med" w="med" type="triangle"/>
            </a:ln>
          </p:spPr>
        </p:cxnSp>
        <p:cxnSp>
          <p:nvCxnSpPr>
            <p:cNvPr id="151" name="Google Shape;151;p14"/>
            <p:cNvCxnSpPr>
              <a:stCxn id="144" idx="3"/>
              <a:endCxn id="139" idx="1"/>
            </p:cNvCxnSpPr>
            <p:nvPr/>
          </p:nvCxnSpPr>
          <p:spPr>
            <a:xfrm flipH="1" rot="10800000">
              <a:off x="8352382" y="3622830"/>
              <a:ext cx="414000" cy="154800"/>
            </a:xfrm>
            <a:prstGeom prst="straightConnector1">
              <a:avLst/>
            </a:prstGeom>
            <a:noFill/>
            <a:ln cap="flat" cmpd="sng" w="9525">
              <a:solidFill>
                <a:schemeClr val="accent1"/>
              </a:solidFill>
              <a:prstDash val="solid"/>
              <a:round/>
              <a:headEnd len="med" w="med" type="triangle"/>
              <a:tailEnd len="med" w="med" type="triangle"/>
            </a:ln>
          </p:spPr>
        </p:cxnSp>
        <p:cxnSp>
          <p:nvCxnSpPr>
            <p:cNvPr id="152" name="Google Shape;152;p14"/>
            <p:cNvCxnSpPr>
              <a:stCxn id="139" idx="3"/>
            </p:cNvCxnSpPr>
            <p:nvPr/>
          </p:nvCxnSpPr>
          <p:spPr>
            <a:xfrm>
              <a:off x="9689146" y="3622791"/>
              <a:ext cx="1480800" cy="0"/>
            </a:xfrm>
            <a:prstGeom prst="straightConnector1">
              <a:avLst/>
            </a:prstGeom>
            <a:noFill/>
            <a:ln cap="flat" cmpd="sng" w="9525">
              <a:solidFill>
                <a:schemeClr val="accent1"/>
              </a:solidFill>
              <a:prstDash val="solid"/>
              <a:round/>
              <a:headEnd len="med" w="med" type="triangle"/>
              <a:tailEnd len="med" w="med" type="triangle"/>
            </a:ln>
          </p:spPr>
        </p:cxnSp>
        <p:cxnSp>
          <p:nvCxnSpPr>
            <p:cNvPr id="153" name="Google Shape;153;p14"/>
            <p:cNvCxnSpPr>
              <a:stCxn id="138" idx="3"/>
              <a:endCxn id="141" idx="1"/>
            </p:cNvCxnSpPr>
            <p:nvPr/>
          </p:nvCxnSpPr>
          <p:spPr>
            <a:xfrm>
              <a:off x="9689146" y="2689759"/>
              <a:ext cx="389100" cy="182100"/>
            </a:xfrm>
            <a:prstGeom prst="straightConnector1">
              <a:avLst/>
            </a:prstGeom>
            <a:noFill/>
            <a:ln cap="flat" cmpd="sng" w="9525">
              <a:solidFill>
                <a:schemeClr val="accent1"/>
              </a:solidFill>
              <a:prstDash val="solid"/>
              <a:round/>
              <a:headEnd len="med" w="med" type="triangle"/>
              <a:tailEnd len="med" w="med" type="triangle"/>
            </a:ln>
          </p:spPr>
        </p:cxnSp>
        <p:cxnSp>
          <p:nvCxnSpPr>
            <p:cNvPr id="154" name="Google Shape;154;p14"/>
            <p:cNvCxnSpPr>
              <a:stCxn id="140" idx="1"/>
              <a:endCxn id="138" idx="3"/>
            </p:cNvCxnSpPr>
            <p:nvPr/>
          </p:nvCxnSpPr>
          <p:spPr>
            <a:xfrm flipH="1">
              <a:off x="9689057" y="2448296"/>
              <a:ext cx="388800" cy="241500"/>
            </a:xfrm>
            <a:prstGeom prst="straightConnector1">
              <a:avLst/>
            </a:prstGeom>
            <a:noFill/>
            <a:ln cap="flat" cmpd="sng" w="9525">
              <a:solidFill>
                <a:schemeClr val="accent1"/>
              </a:solidFill>
              <a:prstDash val="solid"/>
              <a:round/>
              <a:headEnd len="med" w="med" type="triangle"/>
              <a:tailEnd len="med" w="med" type="triangle"/>
            </a:ln>
          </p:spPr>
        </p:cxnSp>
        <p:cxnSp>
          <p:nvCxnSpPr>
            <p:cNvPr id="155" name="Google Shape;155;p14"/>
            <p:cNvCxnSpPr/>
            <p:nvPr/>
          </p:nvCxnSpPr>
          <p:spPr>
            <a:xfrm>
              <a:off x="9421985"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56" name="Google Shape;156;p14"/>
            <p:cNvCxnSpPr/>
            <p:nvPr/>
          </p:nvCxnSpPr>
          <p:spPr>
            <a:xfrm>
              <a:off x="9836572"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57" name="Google Shape;157;p14"/>
            <p:cNvCxnSpPr/>
            <p:nvPr/>
          </p:nvCxnSpPr>
          <p:spPr>
            <a:xfrm>
              <a:off x="10251159"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58" name="Google Shape;158;p14"/>
            <p:cNvCxnSpPr/>
            <p:nvPr/>
          </p:nvCxnSpPr>
          <p:spPr>
            <a:xfrm>
              <a:off x="10665748"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59" name="Google Shape;159;p14"/>
            <p:cNvCxnSpPr/>
            <p:nvPr/>
          </p:nvCxnSpPr>
          <p:spPr>
            <a:xfrm>
              <a:off x="9007398"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60" name="Google Shape;160;p14"/>
            <p:cNvCxnSpPr/>
            <p:nvPr/>
          </p:nvCxnSpPr>
          <p:spPr>
            <a:xfrm>
              <a:off x="8592811"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61" name="Google Shape;161;p14"/>
            <p:cNvCxnSpPr/>
            <p:nvPr/>
          </p:nvCxnSpPr>
          <p:spPr>
            <a:xfrm>
              <a:off x="8178224"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62" name="Google Shape;162;p14"/>
            <p:cNvCxnSpPr/>
            <p:nvPr/>
          </p:nvCxnSpPr>
          <p:spPr>
            <a:xfrm>
              <a:off x="7763637"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63" name="Google Shape;163;p14"/>
            <p:cNvCxnSpPr>
              <a:stCxn id="143" idx="2"/>
            </p:cNvCxnSpPr>
            <p:nvPr/>
          </p:nvCxnSpPr>
          <p:spPr>
            <a:xfrm>
              <a:off x="9227755" y="4635762"/>
              <a:ext cx="2400" cy="268200"/>
            </a:xfrm>
            <a:prstGeom prst="straightConnector1">
              <a:avLst/>
            </a:prstGeom>
            <a:noFill/>
            <a:ln cap="flat" cmpd="sng" w="9525">
              <a:solidFill>
                <a:schemeClr val="accent1"/>
              </a:solidFill>
              <a:prstDash val="solid"/>
              <a:round/>
              <a:headEnd len="med" w="med" type="triangle"/>
              <a:tailEnd len="med" w="med" type="triangle"/>
            </a:ln>
          </p:spPr>
        </p:cxnSp>
        <p:cxnSp>
          <p:nvCxnSpPr>
            <p:cNvPr id="164" name="Google Shape;164;p14"/>
            <p:cNvCxnSpPr/>
            <p:nvPr/>
          </p:nvCxnSpPr>
          <p:spPr>
            <a:xfrm>
              <a:off x="7278983" y="2469608"/>
              <a:ext cx="1203112" cy="0"/>
            </a:xfrm>
            <a:prstGeom prst="straightConnector1">
              <a:avLst/>
            </a:prstGeom>
            <a:noFill/>
            <a:ln cap="flat" cmpd="sng" w="9525">
              <a:solidFill>
                <a:schemeClr val="accent1"/>
              </a:solidFill>
              <a:prstDash val="solid"/>
              <a:round/>
              <a:headEnd len="med" w="med" type="triangle"/>
              <a:tailEnd len="sm" w="sm" type="none"/>
            </a:ln>
          </p:spPr>
        </p:cxnSp>
        <p:cxnSp>
          <p:nvCxnSpPr>
            <p:cNvPr id="165" name="Google Shape;165;p14"/>
            <p:cNvCxnSpPr/>
            <p:nvPr/>
          </p:nvCxnSpPr>
          <p:spPr>
            <a:xfrm>
              <a:off x="7278983" y="3392398"/>
              <a:ext cx="1203112" cy="0"/>
            </a:xfrm>
            <a:prstGeom prst="straightConnector1">
              <a:avLst/>
            </a:prstGeom>
            <a:noFill/>
            <a:ln cap="flat" cmpd="sng" w="9525">
              <a:solidFill>
                <a:schemeClr val="accent1"/>
              </a:solidFill>
              <a:prstDash val="solid"/>
              <a:round/>
              <a:headEnd len="med" w="med" type="triangle"/>
              <a:tailEnd len="sm" w="sm" type="none"/>
            </a:ln>
          </p:spPr>
        </p:cxnSp>
        <p:cxnSp>
          <p:nvCxnSpPr>
            <p:cNvPr id="166" name="Google Shape;166;p14"/>
            <p:cNvCxnSpPr>
              <a:stCxn id="140" idx="3"/>
            </p:cNvCxnSpPr>
            <p:nvPr/>
          </p:nvCxnSpPr>
          <p:spPr>
            <a:xfrm>
              <a:off x="10731293" y="2448296"/>
              <a:ext cx="438600" cy="0"/>
            </a:xfrm>
            <a:prstGeom prst="straightConnector1">
              <a:avLst/>
            </a:prstGeom>
            <a:noFill/>
            <a:ln cap="flat" cmpd="sng" w="9525">
              <a:solidFill>
                <a:schemeClr val="accent1"/>
              </a:solidFill>
              <a:prstDash val="solid"/>
              <a:round/>
              <a:headEnd len="med" w="med" type="triangle"/>
              <a:tailEnd len="med" w="med" type="triangle"/>
            </a:ln>
          </p:spPr>
        </p:cxnSp>
        <p:sp>
          <p:nvSpPr>
            <p:cNvPr id="167" name="Google Shape;167;p14"/>
            <p:cNvSpPr/>
            <p:nvPr/>
          </p:nvSpPr>
          <p:spPr>
            <a:xfrm>
              <a:off x="8034518"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168" name="Google Shape;168;p14"/>
            <p:cNvSpPr/>
            <p:nvPr/>
          </p:nvSpPr>
          <p:spPr>
            <a:xfrm>
              <a:off x="8448175"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169" name="Google Shape;169;p14"/>
            <p:cNvSpPr/>
            <p:nvPr/>
          </p:nvSpPr>
          <p:spPr>
            <a:xfrm>
              <a:off x="8861832"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170" name="Google Shape;170;p14"/>
            <p:cNvSpPr/>
            <p:nvPr/>
          </p:nvSpPr>
          <p:spPr>
            <a:xfrm>
              <a:off x="9275489"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171" name="Google Shape;171;p14"/>
            <p:cNvSpPr/>
            <p:nvPr/>
          </p:nvSpPr>
          <p:spPr>
            <a:xfrm>
              <a:off x="9689146"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172" name="Google Shape;172;p14"/>
            <p:cNvSpPr/>
            <p:nvPr/>
          </p:nvSpPr>
          <p:spPr>
            <a:xfrm>
              <a:off x="10102803"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173" name="Google Shape;173;p14"/>
            <p:cNvSpPr/>
            <p:nvPr/>
          </p:nvSpPr>
          <p:spPr>
            <a:xfrm>
              <a:off x="10516457"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174" name="Google Shape;174;p14"/>
            <p:cNvSpPr/>
            <p:nvPr/>
          </p:nvSpPr>
          <p:spPr>
            <a:xfrm>
              <a:off x="7620861"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175" name="Google Shape;175;p14"/>
            <p:cNvSpPr txBox="1"/>
            <p:nvPr/>
          </p:nvSpPr>
          <p:spPr>
            <a:xfrm>
              <a:off x="10307353" y="3410338"/>
              <a:ext cx="41678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DDR5</a:t>
              </a:r>
              <a:endParaRPr/>
            </a:p>
          </p:txBody>
        </p:sp>
        <p:sp>
          <p:nvSpPr>
            <p:cNvPr id="176" name="Google Shape;176;p14"/>
            <p:cNvSpPr txBox="1"/>
            <p:nvPr/>
          </p:nvSpPr>
          <p:spPr>
            <a:xfrm>
              <a:off x="7721555" y="3206002"/>
              <a:ext cx="386324"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GPIO</a:t>
              </a:r>
              <a:endParaRPr/>
            </a:p>
          </p:txBody>
        </p:sp>
        <p:sp>
          <p:nvSpPr>
            <p:cNvPr id="177" name="Google Shape;177;p14"/>
            <p:cNvSpPr txBox="1"/>
            <p:nvPr/>
          </p:nvSpPr>
          <p:spPr>
            <a:xfrm>
              <a:off x="7721555" y="2301243"/>
              <a:ext cx="386324"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GPIO</a:t>
              </a:r>
              <a:endParaRPr/>
            </a:p>
          </p:txBody>
        </p:sp>
        <p:cxnSp>
          <p:nvCxnSpPr>
            <p:cNvPr id="178" name="Google Shape;178;p14"/>
            <p:cNvCxnSpPr/>
            <p:nvPr/>
          </p:nvCxnSpPr>
          <p:spPr>
            <a:xfrm>
              <a:off x="7615680" y="2103677"/>
              <a:ext cx="3214900" cy="0"/>
            </a:xfrm>
            <a:prstGeom prst="straightConnector1">
              <a:avLst/>
            </a:prstGeom>
            <a:noFill/>
            <a:ln cap="flat" cmpd="sng" w="9525">
              <a:solidFill>
                <a:schemeClr val="accent1"/>
              </a:solidFill>
              <a:prstDash val="solid"/>
              <a:round/>
              <a:headEnd len="med" w="med" type="triangle"/>
              <a:tailEnd len="med" w="med" type="triangle"/>
            </a:ln>
          </p:spPr>
        </p:cxnSp>
        <p:grpSp>
          <p:nvGrpSpPr>
            <p:cNvPr id="179" name="Google Shape;179;p14"/>
            <p:cNvGrpSpPr/>
            <p:nvPr/>
          </p:nvGrpSpPr>
          <p:grpSpPr>
            <a:xfrm>
              <a:off x="7763637" y="1912235"/>
              <a:ext cx="2904573" cy="192189"/>
              <a:chOff x="7964973" y="1870925"/>
              <a:chExt cx="2904573" cy="233499"/>
            </a:xfrm>
          </p:grpSpPr>
          <p:cxnSp>
            <p:nvCxnSpPr>
              <p:cNvPr id="180" name="Google Shape;180;p14"/>
              <p:cNvCxnSpPr/>
              <p:nvPr/>
            </p:nvCxnSpPr>
            <p:spPr>
              <a:xfrm>
                <a:off x="9623321"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81" name="Google Shape;181;p14"/>
              <p:cNvCxnSpPr/>
              <p:nvPr/>
            </p:nvCxnSpPr>
            <p:spPr>
              <a:xfrm>
                <a:off x="10037908"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82" name="Google Shape;182;p14"/>
              <p:cNvCxnSpPr/>
              <p:nvPr/>
            </p:nvCxnSpPr>
            <p:spPr>
              <a:xfrm>
                <a:off x="10452495"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83" name="Google Shape;183;p14"/>
              <p:cNvCxnSpPr/>
              <p:nvPr/>
            </p:nvCxnSpPr>
            <p:spPr>
              <a:xfrm>
                <a:off x="10867084"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84" name="Google Shape;184;p14"/>
              <p:cNvCxnSpPr/>
              <p:nvPr/>
            </p:nvCxnSpPr>
            <p:spPr>
              <a:xfrm>
                <a:off x="9208734"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85" name="Google Shape;185;p14"/>
              <p:cNvCxnSpPr/>
              <p:nvPr/>
            </p:nvCxnSpPr>
            <p:spPr>
              <a:xfrm>
                <a:off x="8794147"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86" name="Google Shape;186;p14"/>
              <p:cNvCxnSpPr/>
              <p:nvPr/>
            </p:nvCxnSpPr>
            <p:spPr>
              <a:xfrm>
                <a:off x="8379560"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187" name="Google Shape;187;p14"/>
              <p:cNvCxnSpPr/>
              <p:nvPr/>
            </p:nvCxnSpPr>
            <p:spPr>
              <a:xfrm>
                <a:off x="7964973" y="1870925"/>
                <a:ext cx="2462" cy="233499"/>
              </a:xfrm>
              <a:prstGeom prst="straightConnector1">
                <a:avLst/>
              </a:prstGeom>
              <a:noFill/>
              <a:ln cap="flat" cmpd="sng" w="9525">
                <a:solidFill>
                  <a:schemeClr val="accent1"/>
                </a:solidFill>
                <a:prstDash val="solid"/>
                <a:round/>
                <a:headEnd len="med" w="med" type="triangle"/>
                <a:tailEnd len="med" w="med" type="triangle"/>
              </a:ln>
            </p:spPr>
          </p:cxn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5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5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5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500"/>
                                        <p:tgtEl>
                                          <p:spTgt spid="111">
                                            <p:txEl>
                                              <p:pRg end="3" st="3"/>
                                            </p:txEl>
                                          </p:spTgt>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ppt_w</p:attrName>
                                        </p:attrNameLst>
                                      </p:cBhvr>
                                      <p:tavLst>
                                        <p:tav fmla="" tm="0">
                                          <p:val>
                                            <p:strVal val="0"/>
                                          </p:val>
                                        </p:tav>
                                        <p:tav fmla="" tm="100000">
                                          <p:val>
                                            <p:strVal val="#ppt_w"/>
                                          </p:val>
                                        </p:tav>
                                      </p:tavLst>
                                    </p:anim>
                                    <p:anim calcmode="lin" valueType="num">
                                      <p:cBhvr additive="base">
                                        <p:cTn dur="500"/>
                                        <p:tgtEl>
                                          <p:spTgt spid="96"/>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ppt_w</p:attrName>
                                        </p:attrNameLst>
                                      </p:cBhvr>
                                      <p:tavLst>
                                        <p:tav fmla="" tm="0">
                                          <p:val>
                                            <p:strVal val="0"/>
                                          </p:val>
                                        </p:tav>
                                        <p:tav fmla="" tm="100000">
                                          <p:val>
                                            <p:strVal val="#ppt_w"/>
                                          </p:val>
                                        </p:tav>
                                      </p:tavLst>
                                    </p:anim>
                                    <p:anim calcmode="lin" valueType="num">
                                      <p:cBhvr additive="base">
                                        <p:cTn dur="500"/>
                                        <p:tgtEl>
                                          <p:spTgt spid="9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500"/>
                                        <p:tgtEl>
                                          <p:spTgt spid="114"/>
                                        </p:tgtEl>
                                        <p:attrNameLst>
                                          <p:attrName>ppt_w</p:attrName>
                                        </p:attrNameLst>
                                      </p:cBhvr>
                                      <p:tavLst>
                                        <p:tav fmla="" tm="0">
                                          <p:val>
                                            <p:strVal val="0"/>
                                          </p:val>
                                        </p:tav>
                                        <p:tav fmla="" tm="100000">
                                          <p:val>
                                            <p:strVal val="#ppt_w"/>
                                          </p:val>
                                        </p:tav>
                                      </p:tavLst>
                                    </p:anim>
                                    <p:anim calcmode="lin" valueType="num">
                                      <p:cBhvr additive="base">
                                        <p:cTn dur="500"/>
                                        <p:tgtEl>
                                          <p:spTgt spid="1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ppt_w</p:attrName>
                                        </p:attrNameLst>
                                      </p:cBhvr>
                                      <p:tavLst>
                                        <p:tav fmla="" tm="0">
                                          <p:val>
                                            <p:strVal val="0"/>
                                          </p:val>
                                        </p:tav>
                                        <p:tav fmla="" tm="100000">
                                          <p:val>
                                            <p:strVal val="#ppt_w"/>
                                          </p:val>
                                        </p:tav>
                                      </p:tavLst>
                                    </p:anim>
                                    <p:anim calcmode="lin" valueType="num">
                                      <p:cBhvr additive="base">
                                        <p:cTn dur="500"/>
                                        <p:tgtEl>
                                          <p:spTgt spid="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500"/>
                                        <p:tgtEl>
                                          <p:spTgt spid="112"/>
                                        </p:tgtEl>
                                        <p:attrNameLst>
                                          <p:attrName>ppt_w</p:attrName>
                                        </p:attrNameLst>
                                      </p:cBhvr>
                                      <p:tavLst>
                                        <p:tav fmla="" tm="0">
                                          <p:val>
                                            <p:strVal val="0"/>
                                          </p:val>
                                        </p:tav>
                                        <p:tav fmla="" tm="100000">
                                          <p:val>
                                            <p:strVal val="#ppt_w"/>
                                          </p:val>
                                        </p:tav>
                                      </p:tavLst>
                                    </p:anim>
                                    <p:anim calcmode="lin" valueType="num">
                                      <p:cBhvr additive="base">
                                        <p:cTn dur="500"/>
                                        <p:tgtEl>
                                          <p:spTgt spid="112"/>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500"/>
                                        <p:tgtEl>
                                          <p:spTgt spid="137"/>
                                        </p:tgtEl>
                                        <p:attrNameLst>
                                          <p:attrName>ppt_w</p:attrName>
                                        </p:attrNameLst>
                                      </p:cBhvr>
                                      <p:tavLst>
                                        <p:tav fmla="" tm="0">
                                          <p:val>
                                            <p:strVal val="0"/>
                                          </p:val>
                                        </p:tav>
                                        <p:tav fmla="" tm="100000">
                                          <p:val>
                                            <p:strVal val="#ppt_w"/>
                                          </p:val>
                                        </p:tav>
                                      </p:tavLst>
                                    </p:anim>
                                    <p:anim calcmode="lin" valueType="num">
                                      <p:cBhvr additive="base">
                                        <p:cTn dur="500"/>
                                        <p:tgtEl>
                                          <p:spTgt spid="13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5"/>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3DIC and Chiplets –</a:t>
            </a:r>
            <a:br>
              <a:rPr lang="en-US"/>
            </a:br>
            <a:r>
              <a:rPr lang="en-US"/>
              <a:t>Floorplanning the package</a:t>
            </a:r>
            <a:endParaRPr/>
          </a:p>
        </p:txBody>
      </p:sp>
      <p:sp>
        <p:nvSpPr>
          <p:cNvPr id="193" name="Google Shape;193;p15"/>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pSp>
        <p:nvGrpSpPr>
          <p:cNvPr id="194" name="Google Shape;194;p15"/>
          <p:cNvGrpSpPr/>
          <p:nvPr/>
        </p:nvGrpSpPr>
        <p:grpSpPr>
          <a:xfrm>
            <a:off x="7558726" y="1703431"/>
            <a:ext cx="3625568" cy="3544651"/>
            <a:chOff x="7421078" y="1359311"/>
            <a:chExt cx="3625568" cy="3544651"/>
          </a:xfrm>
        </p:grpSpPr>
        <p:sp>
          <p:nvSpPr>
            <p:cNvPr id="195" name="Google Shape;195;p15"/>
            <p:cNvSpPr/>
            <p:nvPr/>
          </p:nvSpPr>
          <p:spPr>
            <a:xfrm>
              <a:off x="7541393" y="1484851"/>
              <a:ext cx="3393195" cy="3296874"/>
            </a:xfrm>
            <a:prstGeom prst="rect">
              <a:avLst/>
            </a:prstGeom>
            <a:solidFill>
              <a:schemeClr val="accent5"/>
            </a:solidFill>
            <a:ln>
              <a:noFill/>
            </a:ln>
          </p:spPr>
          <p:txBody>
            <a:bodyPr anchorCtr="0" anchor="b" bIns="72000" lIns="108000" spcFirstLastPara="1" rIns="108000" wrap="square" tIns="72000">
              <a:no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SiP</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Package</a:t>
              </a:r>
              <a:endParaRPr/>
            </a:p>
          </p:txBody>
        </p:sp>
        <p:grpSp>
          <p:nvGrpSpPr>
            <p:cNvPr id="196" name="Google Shape;196;p15"/>
            <p:cNvGrpSpPr/>
            <p:nvPr/>
          </p:nvGrpSpPr>
          <p:grpSpPr>
            <a:xfrm>
              <a:off x="7421078" y="1359311"/>
              <a:ext cx="3625568" cy="3544651"/>
              <a:chOff x="7421078" y="1359311"/>
              <a:chExt cx="3625568" cy="3544651"/>
            </a:xfrm>
          </p:grpSpPr>
          <p:sp>
            <p:nvSpPr>
              <p:cNvPr id="197" name="Google Shape;197;p15"/>
              <p:cNvSpPr/>
              <p:nvPr/>
            </p:nvSpPr>
            <p:spPr>
              <a:xfrm>
                <a:off x="8766364" y="2310063"/>
                <a:ext cx="922782" cy="75939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ASIC</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DIE A</a:t>
                </a:r>
                <a:endParaRPr/>
              </a:p>
            </p:txBody>
          </p:sp>
          <p:sp>
            <p:nvSpPr>
              <p:cNvPr id="198" name="Google Shape;198;p15"/>
              <p:cNvSpPr/>
              <p:nvPr/>
            </p:nvSpPr>
            <p:spPr>
              <a:xfrm>
                <a:off x="8766364" y="3253338"/>
                <a:ext cx="922782" cy="738905"/>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ASIC</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DIE B</a:t>
                </a:r>
                <a:endParaRPr/>
              </a:p>
            </p:txBody>
          </p:sp>
          <p:sp>
            <p:nvSpPr>
              <p:cNvPr id="199" name="Google Shape;199;p15"/>
              <p:cNvSpPr/>
              <p:nvPr/>
            </p:nvSpPr>
            <p:spPr>
              <a:xfrm>
                <a:off x="10077857" y="2270029"/>
                <a:ext cx="653436" cy="356534"/>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Analog</a:t>
                </a:r>
                <a:endParaRPr/>
              </a:p>
            </p:txBody>
          </p:sp>
          <p:sp>
            <p:nvSpPr>
              <p:cNvPr id="200" name="Google Shape;200;p15"/>
              <p:cNvSpPr/>
              <p:nvPr/>
            </p:nvSpPr>
            <p:spPr>
              <a:xfrm>
                <a:off x="10078362" y="2693672"/>
                <a:ext cx="656752" cy="356533"/>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DSP</a:t>
                </a:r>
                <a:endParaRPr/>
              </a:p>
            </p:txBody>
          </p:sp>
          <p:sp>
            <p:nvSpPr>
              <p:cNvPr id="201" name="Google Shape;201;p15"/>
              <p:cNvSpPr/>
              <p:nvPr/>
            </p:nvSpPr>
            <p:spPr>
              <a:xfrm>
                <a:off x="7740238" y="2565112"/>
                <a:ext cx="612144" cy="58771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HBM A</a:t>
                </a:r>
                <a:endParaRPr/>
              </a:p>
            </p:txBody>
          </p:sp>
          <p:sp>
            <p:nvSpPr>
              <p:cNvPr id="202" name="Google Shape;202;p15"/>
              <p:cNvSpPr/>
              <p:nvPr/>
            </p:nvSpPr>
            <p:spPr>
              <a:xfrm>
                <a:off x="8934362" y="4182754"/>
                <a:ext cx="586786" cy="453008"/>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56G</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PHY</a:t>
                </a:r>
                <a:endParaRPr/>
              </a:p>
            </p:txBody>
          </p:sp>
          <p:sp>
            <p:nvSpPr>
              <p:cNvPr id="203" name="Google Shape;203;p15"/>
              <p:cNvSpPr/>
              <p:nvPr/>
            </p:nvSpPr>
            <p:spPr>
              <a:xfrm>
                <a:off x="7740238" y="3483774"/>
                <a:ext cx="612144" cy="58771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HBM B</a:t>
                </a:r>
                <a:endParaRPr/>
              </a:p>
            </p:txBody>
          </p:sp>
          <p:cxnSp>
            <p:nvCxnSpPr>
              <p:cNvPr id="204" name="Google Shape;204;p15"/>
              <p:cNvCxnSpPr>
                <a:endCxn id="197" idx="0"/>
              </p:cNvCxnSpPr>
              <p:nvPr/>
            </p:nvCxnSpPr>
            <p:spPr>
              <a:xfrm>
                <a:off x="9225355" y="2122863"/>
                <a:ext cx="2400" cy="187200"/>
              </a:xfrm>
              <a:prstGeom prst="straightConnector1">
                <a:avLst/>
              </a:prstGeom>
              <a:noFill/>
              <a:ln cap="flat" cmpd="sng" w="9525">
                <a:solidFill>
                  <a:schemeClr val="accent1"/>
                </a:solidFill>
                <a:prstDash val="solid"/>
                <a:round/>
                <a:headEnd len="med" w="med" type="triangle"/>
                <a:tailEnd len="med" w="med" type="triangle"/>
              </a:ln>
            </p:spPr>
          </p:cxnSp>
          <p:cxnSp>
            <p:nvCxnSpPr>
              <p:cNvPr id="205" name="Google Shape;205;p15"/>
              <p:cNvCxnSpPr>
                <a:stCxn id="197" idx="2"/>
                <a:endCxn id="198" idx="0"/>
              </p:cNvCxnSpPr>
              <p:nvPr/>
            </p:nvCxnSpPr>
            <p:spPr>
              <a:xfrm>
                <a:off x="9227755" y="3069455"/>
                <a:ext cx="0" cy="183900"/>
              </a:xfrm>
              <a:prstGeom prst="straightConnector1">
                <a:avLst/>
              </a:prstGeom>
              <a:noFill/>
              <a:ln cap="flat" cmpd="sng" w="9525">
                <a:solidFill>
                  <a:schemeClr val="accent1"/>
                </a:solidFill>
                <a:prstDash val="solid"/>
                <a:round/>
                <a:headEnd len="med" w="med" type="triangle"/>
                <a:tailEnd len="med" w="med" type="triangle"/>
              </a:ln>
            </p:spPr>
          </p:cxnSp>
          <p:cxnSp>
            <p:nvCxnSpPr>
              <p:cNvPr id="206" name="Google Shape;206;p15"/>
              <p:cNvCxnSpPr>
                <a:stCxn id="198" idx="2"/>
                <a:endCxn id="202" idx="0"/>
              </p:cNvCxnSpPr>
              <p:nvPr/>
            </p:nvCxnSpPr>
            <p:spPr>
              <a:xfrm>
                <a:off x="9227755" y="3992243"/>
                <a:ext cx="0" cy="190500"/>
              </a:xfrm>
              <a:prstGeom prst="straightConnector1">
                <a:avLst/>
              </a:prstGeom>
              <a:noFill/>
              <a:ln cap="flat" cmpd="sng" w="9525">
                <a:solidFill>
                  <a:schemeClr val="accent1"/>
                </a:solidFill>
                <a:prstDash val="solid"/>
                <a:round/>
                <a:headEnd len="med" w="med" type="triangle"/>
                <a:tailEnd len="med" w="med" type="triangle"/>
              </a:ln>
            </p:spPr>
          </p:cxnSp>
          <p:cxnSp>
            <p:nvCxnSpPr>
              <p:cNvPr id="207" name="Google Shape;207;p15"/>
              <p:cNvCxnSpPr>
                <a:stCxn id="197" idx="1"/>
              </p:cNvCxnSpPr>
              <p:nvPr/>
            </p:nvCxnSpPr>
            <p:spPr>
              <a:xfrm rot="10800000">
                <a:off x="8476864" y="2469559"/>
                <a:ext cx="289500" cy="220200"/>
              </a:xfrm>
              <a:prstGeom prst="straightConnector1">
                <a:avLst/>
              </a:prstGeom>
              <a:noFill/>
              <a:ln cap="flat" cmpd="sng" w="9525">
                <a:solidFill>
                  <a:schemeClr val="accent1"/>
                </a:solidFill>
                <a:prstDash val="solid"/>
                <a:round/>
                <a:headEnd len="med" w="med" type="triangle"/>
                <a:tailEnd len="sm" w="sm" type="none"/>
              </a:ln>
            </p:spPr>
          </p:cxnSp>
          <p:cxnSp>
            <p:nvCxnSpPr>
              <p:cNvPr id="208" name="Google Shape;208;p15"/>
              <p:cNvCxnSpPr>
                <a:stCxn id="201" idx="3"/>
                <a:endCxn id="197" idx="1"/>
              </p:cNvCxnSpPr>
              <p:nvPr/>
            </p:nvCxnSpPr>
            <p:spPr>
              <a:xfrm flipH="1" rot="10800000">
                <a:off x="8352382" y="2689768"/>
                <a:ext cx="414000" cy="169200"/>
              </a:xfrm>
              <a:prstGeom prst="straightConnector1">
                <a:avLst/>
              </a:prstGeom>
              <a:noFill/>
              <a:ln cap="flat" cmpd="sng" w="9525">
                <a:solidFill>
                  <a:schemeClr val="accent1"/>
                </a:solidFill>
                <a:prstDash val="solid"/>
                <a:round/>
                <a:headEnd len="med" w="med" type="triangle"/>
                <a:tailEnd len="med" w="med" type="triangle"/>
              </a:ln>
            </p:spPr>
          </p:cxnSp>
          <p:cxnSp>
            <p:nvCxnSpPr>
              <p:cNvPr id="209" name="Google Shape;209;p15"/>
              <p:cNvCxnSpPr>
                <a:endCxn id="198" idx="1"/>
              </p:cNvCxnSpPr>
              <p:nvPr/>
            </p:nvCxnSpPr>
            <p:spPr>
              <a:xfrm>
                <a:off x="8476864" y="3392391"/>
                <a:ext cx="289500" cy="230400"/>
              </a:xfrm>
              <a:prstGeom prst="straightConnector1">
                <a:avLst/>
              </a:prstGeom>
              <a:noFill/>
              <a:ln cap="flat" cmpd="sng" w="9525">
                <a:solidFill>
                  <a:schemeClr val="accent1"/>
                </a:solidFill>
                <a:prstDash val="solid"/>
                <a:round/>
                <a:headEnd len="sm" w="sm" type="none"/>
                <a:tailEnd len="med" w="med" type="triangle"/>
              </a:ln>
            </p:spPr>
          </p:cxnSp>
          <p:cxnSp>
            <p:nvCxnSpPr>
              <p:cNvPr id="210" name="Google Shape;210;p15"/>
              <p:cNvCxnSpPr>
                <a:stCxn id="203" idx="3"/>
                <a:endCxn id="198" idx="1"/>
              </p:cNvCxnSpPr>
              <p:nvPr/>
            </p:nvCxnSpPr>
            <p:spPr>
              <a:xfrm flipH="1" rot="10800000">
                <a:off x="8352382" y="3622830"/>
                <a:ext cx="414000" cy="154800"/>
              </a:xfrm>
              <a:prstGeom prst="straightConnector1">
                <a:avLst/>
              </a:prstGeom>
              <a:noFill/>
              <a:ln cap="flat" cmpd="sng" w="9525">
                <a:solidFill>
                  <a:schemeClr val="accent1"/>
                </a:solidFill>
                <a:prstDash val="solid"/>
                <a:round/>
                <a:headEnd len="med" w="med" type="triangle"/>
                <a:tailEnd len="med" w="med" type="triangle"/>
              </a:ln>
            </p:spPr>
          </p:cxnSp>
          <p:cxnSp>
            <p:nvCxnSpPr>
              <p:cNvPr id="211" name="Google Shape;211;p15"/>
              <p:cNvCxnSpPr>
                <a:stCxn id="198" idx="3"/>
              </p:cNvCxnSpPr>
              <p:nvPr/>
            </p:nvCxnSpPr>
            <p:spPr>
              <a:xfrm>
                <a:off x="9689146" y="3622791"/>
                <a:ext cx="1357500" cy="6300"/>
              </a:xfrm>
              <a:prstGeom prst="straightConnector1">
                <a:avLst/>
              </a:prstGeom>
              <a:noFill/>
              <a:ln cap="flat" cmpd="sng" w="9525">
                <a:solidFill>
                  <a:schemeClr val="accent1"/>
                </a:solidFill>
                <a:prstDash val="solid"/>
                <a:round/>
                <a:headEnd len="med" w="med" type="triangle"/>
                <a:tailEnd len="med" w="med" type="triangle"/>
              </a:ln>
            </p:spPr>
          </p:cxnSp>
          <p:cxnSp>
            <p:nvCxnSpPr>
              <p:cNvPr id="212" name="Google Shape;212;p15"/>
              <p:cNvCxnSpPr>
                <a:stCxn id="197" idx="3"/>
                <a:endCxn id="200" idx="1"/>
              </p:cNvCxnSpPr>
              <p:nvPr/>
            </p:nvCxnSpPr>
            <p:spPr>
              <a:xfrm>
                <a:off x="9689146" y="2689759"/>
                <a:ext cx="389100" cy="182100"/>
              </a:xfrm>
              <a:prstGeom prst="straightConnector1">
                <a:avLst/>
              </a:prstGeom>
              <a:noFill/>
              <a:ln cap="flat" cmpd="sng" w="9525">
                <a:solidFill>
                  <a:schemeClr val="accent1"/>
                </a:solidFill>
                <a:prstDash val="solid"/>
                <a:round/>
                <a:headEnd len="med" w="med" type="triangle"/>
                <a:tailEnd len="med" w="med" type="triangle"/>
              </a:ln>
            </p:spPr>
          </p:cxnSp>
          <p:cxnSp>
            <p:nvCxnSpPr>
              <p:cNvPr id="213" name="Google Shape;213;p15"/>
              <p:cNvCxnSpPr>
                <a:stCxn id="199" idx="1"/>
                <a:endCxn id="197" idx="3"/>
              </p:cNvCxnSpPr>
              <p:nvPr/>
            </p:nvCxnSpPr>
            <p:spPr>
              <a:xfrm flipH="1">
                <a:off x="9689057" y="2448296"/>
                <a:ext cx="388800" cy="241500"/>
              </a:xfrm>
              <a:prstGeom prst="straightConnector1">
                <a:avLst/>
              </a:prstGeom>
              <a:noFill/>
              <a:ln cap="flat" cmpd="sng" w="9525">
                <a:solidFill>
                  <a:schemeClr val="accent1"/>
                </a:solidFill>
                <a:prstDash val="solid"/>
                <a:round/>
                <a:headEnd len="med" w="med" type="triangle"/>
                <a:tailEnd len="med" w="med" type="triangle"/>
              </a:ln>
            </p:spPr>
          </p:cxnSp>
          <p:cxnSp>
            <p:nvCxnSpPr>
              <p:cNvPr id="214" name="Google Shape;214;p15"/>
              <p:cNvCxnSpPr/>
              <p:nvPr/>
            </p:nvCxnSpPr>
            <p:spPr>
              <a:xfrm>
                <a:off x="9421985"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15" name="Google Shape;215;p15"/>
              <p:cNvCxnSpPr/>
              <p:nvPr/>
            </p:nvCxnSpPr>
            <p:spPr>
              <a:xfrm>
                <a:off x="9836572"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16" name="Google Shape;216;p15"/>
              <p:cNvCxnSpPr/>
              <p:nvPr/>
            </p:nvCxnSpPr>
            <p:spPr>
              <a:xfrm>
                <a:off x="10251159"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17" name="Google Shape;217;p15"/>
              <p:cNvCxnSpPr/>
              <p:nvPr/>
            </p:nvCxnSpPr>
            <p:spPr>
              <a:xfrm>
                <a:off x="10665748"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18" name="Google Shape;218;p15"/>
              <p:cNvCxnSpPr/>
              <p:nvPr/>
            </p:nvCxnSpPr>
            <p:spPr>
              <a:xfrm>
                <a:off x="9007398"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19" name="Google Shape;219;p15"/>
              <p:cNvCxnSpPr/>
              <p:nvPr/>
            </p:nvCxnSpPr>
            <p:spPr>
              <a:xfrm>
                <a:off x="8592811"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20" name="Google Shape;220;p15"/>
              <p:cNvCxnSpPr/>
              <p:nvPr/>
            </p:nvCxnSpPr>
            <p:spPr>
              <a:xfrm>
                <a:off x="8178224"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21" name="Google Shape;221;p15"/>
              <p:cNvCxnSpPr/>
              <p:nvPr/>
            </p:nvCxnSpPr>
            <p:spPr>
              <a:xfrm>
                <a:off x="7763637"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22" name="Google Shape;222;p15"/>
              <p:cNvCxnSpPr>
                <a:stCxn id="202" idx="2"/>
              </p:cNvCxnSpPr>
              <p:nvPr/>
            </p:nvCxnSpPr>
            <p:spPr>
              <a:xfrm>
                <a:off x="9227755" y="4635762"/>
                <a:ext cx="2400" cy="268200"/>
              </a:xfrm>
              <a:prstGeom prst="straightConnector1">
                <a:avLst/>
              </a:prstGeom>
              <a:noFill/>
              <a:ln cap="flat" cmpd="sng" w="9525">
                <a:solidFill>
                  <a:schemeClr val="accent1"/>
                </a:solidFill>
                <a:prstDash val="solid"/>
                <a:round/>
                <a:headEnd len="med" w="med" type="triangle"/>
                <a:tailEnd len="med" w="med" type="triangle"/>
              </a:ln>
            </p:spPr>
          </p:cxnSp>
          <p:cxnSp>
            <p:nvCxnSpPr>
              <p:cNvPr id="223" name="Google Shape;223;p15"/>
              <p:cNvCxnSpPr/>
              <p:nvPr/>
            </p:nvCxnSpPr>
            <p:spPr>
              <a:xfrm>
                <a:off x="7421078" y="2469608"/>
                <a:ext cx="1061017" cy="0"/>
              </a:xfrm>
              <a:prstGeom prst="straightConnector1">
                <a:avLst/>
              </a:prstGeom>
              <a:noFill/>
              <a:ln cap="flat" cmpd="sng" w="9525">
                <a:solidFill>
                  <a:schemeClr val="accent1"/>
                </a:solidFill>
                <a:prstDash val="solid"/>
                <a:round/>
                <a:headEnd len="med" w="med" type="triangle"/>
                <a:tailEnd len="sm" w="sm" type="none"/>
              </a:ln>
            </p:spPr>
          </p:cxnSp>
          <p:cxnSp>
            <p:nvCxnSpPr>
              <p:cNvPr id="224" name="Google Shape;224;p15"/>
              <p:cNvCxnSpPr/>
              <p:nvPr/>
            </p:nvCxnSpPr>
            <p:spPr>
              <a:xfrm>
                <a:off x="7421078" y="3392398"/>
                <a:ext cx="1061017" cy="0"/>
              </a:xfrm>
              <a:prstGeom prst="straightConnector1">
                <a:avLst/>
              </a:prstGeom>
              <a:noFill/>
              <a:ln cap="flat" cmpd="sng" w="9525">
                <a:solidFill>
                  <a:schemeClr val="accent1"/>
                </a:solidFill>
                <a:prstDash val="solid"/>
                <a:round/>
                <a:headEnd len="med" w="med" type="triangle"/>
                <a:tailEnd len="sm" w="sm" type="none"/>
              </a:ln>
            </p:spPr>
          </p:cxnSp>
          <p:cxnSp>
            <p:nvCxnSpPr>
              <p:cNvPr id="225" name="Google Shape;225;p15"/>
              <p:cNvCxnSpPr>
                <a:stCxn id="199" idx="3"/>
              </p:cNvCxnSpPr>
              <p:nvPr/>
            </p:nvCxnSpPr>
            <p:spPr>
              <a:xfrm>
                <a:off x="10731293" y="2448296"/>
                <a:ext cx="299400" cy="0"/>
              </a:xfrm>
              <a:prstGeom prst="straightConnector1">
                <a:avLst/>
              </a:prstGeom>
              <a:noFill/>
              <a:ln cap="flat" cmpd="sng" w="9525">
                <a:solidFill>
                  <a:schemeClr val="accent1"/>
                </a:solidFill>
                <a:prstDash val="solid"/>
                <a:round/>
                <a:headEnd len="med" w="med" type="triangle"/>
                <a:tailEnd len="med" w="med" type="triangle"/>
              </a:ln>
            </p:spPr>
          </p:cxnSp>
          <p:sp>
            <p:nvSpPr>
              <p:cNvPr id="226" name="Google Shape;226;p15"/>
              <p:cNvSpPr/>
              <p:nvPr/>
            </p:nvSpPr>
            <p:spPr>
              <a:xfrm>
                <a:off x="8034518"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227" name="Google Shape;227;p15"/>
              <p:cNvSpPr/>
              <p:nvPr/>
            </p:nvSpPr>
            <p:spPr>
              <a:xfrm>
                <a:off x="8448175"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228" name="Google Shape;228;p15"/>
              <p:cNvSpPr/>
              <p:nvPr/>
            </p:nvSpPr>
            <p:spPr>
              <a:xfrm>
                <a:off x="8861832"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229" name="Google Shape;229;p15"/>
              <p:cNvSpPr/>
              <p:nvPr/>
            </p:nvSpPr>
            <p:spPr>
              <a:xfrm>
                <a:off x="9275489"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230" name="Google Shape;230;p15"/>
              <p:cNvSpPr/>
              <p:nvPr/>
            </p:nvSpPr>
            <p:spPr>
              <a:xfrm>
                <a:off x="9689146"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231" name="Google Shape;231;p15"/>
              <p:cNvSpPr/>
              <p:nvPr/>
            </p:nvSpPr>
            <p:spPr>
              <a:xfrm>
                <a:off x="10102803"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232" name="Google Shape;232;p15"/>
              <p:cNvSpPr/>
              <p:nvPr/>
            </p:nvSpPr>
            <p:spPr>
              <a:xfrm>
                <a:off x="10516457"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233" name="Google Shape;233;p15"/>
              <p:cNvSpPr/>
              <p:nvPr/>
            </p:nvSpPr>
            <p:spPr>
              <a:xfrm>
                <a:off x="7620861"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234" name="Google Shape;234;p15"/>
              <p:cNvSpPr txBox="1"/>
              <p:nvPr/>
            </p:nvSpPr>
            <p:spPr>
              <a:xfrm>
                <a:off x="10307353" y="3410338"/>
                <a:ext cx="41678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DDR5</a:t>
                </a:r>
                <a:endParaRPr/>
              </a:p>
            </p:txBody>
          </p:sp>
          <p:sp>
            <p:nvSpPr>
              <p:cNvPr id="235" name="Google Shape;235;p15"/>
              <p:cNvSpPr txBox="1"/>
              <p:nvPr/>
            </p:nvSpPr>
            <p:spPr>
              <a:xfrm>
                <a:off x="7721555" y="3206002"/>
                <a:ext cx="386324"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GPIO</a:t>
                </a:r>
                <a:endParaRPr/>
              </a:p>
            </p:txBody>
          </p:sp>
          <p:sp>
            <p:nvSpPr>
              <p:cNvPr id="236" name="Google Shape;236;p15"/>
              <p:cNvSpPr txBox="1"/>
              <p:nvPr/>
            </p:nvSpPr>
            <p:spPr>
              <a:xfrm>
                <a:off x="7721555" y="2301243"/>
                <a:ext cx="386324"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GPIO</a:t>
                </a:r>
                <a:endParaRPr/>
              </a:p>
            </p:txBody>
          </p:sp>
          <p:cxnSp>
            <p:nvCxnSpPr>
              <p:cNvPr id="237" name="Google Shape;237;p15"/>
              <p:cNvCxnSpPr/>
              <p:nvPr/>
            </p:nvCxnSpPr>
            <p:spPr>
              <a:xfrm>
                <a:off x="7615680" y="2103677"/>
                <a:ext cx="3214900" cy="0"/>
              </a:xfrm>
              <a:prstGeom prst="straightConnector1">
                <a:avLst/>
              </a:prstGeom>
              <a:noFill/>
              <a:ln cap="flat" cmpd="sng" w="9525">
                <a:solidFill>
                  <a:schemeClr val="accent1"/>
                </a:solidFill>
                <a:prstDash val="solid"/>
                <a:round/>
                <a:headEnd len="med" w="med" type="triangle"/>
                <a:tailEnd len="med" w="med" type="triangle"/>
              </a:ln>
            </p:spPr>
          </p:cxnSp>
          <p:grpSp>
            <p:nvGrpSpPr>
              <p:cNvPr id="238" name="Google Shape;238;p15"/>
              <p:cNvGrpSpPr/>
              <p:nvPr/>
            </p:nvGrpSpPr>
            <p:grpSpPr>
              <a:xfrm>
                <a:off x="7763637" y="1912235"/>
                <a:ext cx="2904573" cy="192189"/>
                <a:chOff x="7964973" y="1870925"/>
                <a:chExt cx="2904573" cy="233499"/>
              </a:xfrm>
            </p:grpSpPr>
            <p:cxnSp>
              <p:nvCxnSpPr>
                <p:cNvPr id="239" name="Google Shape;239;p15"/>
                <p:cNvCxnSpPr/>
                <p:nvPr/>
              </p:nvCxnSpPr>
              <p:spPr>
                <a:xfrm>
                  <a:off x="9623321"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40" name="Google Shape;240;p15"/>
                <p:cNvCxnSpPr/>
                <p:nvPr/>
              </p:nvCxnSpPr>
              <p:spPr>
                <a:xfrm>
                  <a:off x="10037908"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41" name="Google Shape;241;p15"/>
                <p:cNvCxnSpPr/>
                <p:nvPr/>
              </p:nvCxnSpPr>
              <p:spPr>
                <a:xfrm>
                  <a:off x="10452495"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42" name="Google Shape;242;p15"/>
                <p:cNvCxnSpPr/>
                <p:nvPr/>
              </p:nvCxnSpPr>
              <p:spPr>
                <a:xfrm>
                  <a:off x="10867084"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43" name="Google Shape;243;p15"/>
                <p:cNvCxnSpPr/>
                <p:nvPr/>
              </p:nvCxnSpPr>
              <p:spPr>
                <a:xfrm>
                  <a:off x="9208734"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44" name="Google Shape;244;p15"/>
                <p:cNvCxnSpPr/>
                <p:nvPr/>
              </p:nvCxnSpPr>
              <p:spPr>
                <a:xfrm>
                  <a:off x="8794147"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45" name="Google Shape;245;p15"/>
                <p:cNvCxnSpPr/>
                <p:nvPr/>
              </p:nvCxnSpPr>
              <p:spPr>
                <a:xfrm>
                  <a:off x="8379560"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246" name="Google Shape;246;p15"/>
                <p:cNvCxnSpPr/>
                <p:nvPr/>
              </p:nvCxnSpPr>
              <p:spPr>
                <a:xfrm>
                  <a:off x="7964973" y="1870925"/>
                  <a:ext cx="2462" cy="233499"/>
                </a:xfrm>
                <a:prstGeom prst="straightConnector1">
                  <a:avLst/>
                </a:prstGeom>
                <a:noFill/>
                <a:ln cap="flat" cmpd="sng" w="9525">
                  <a:solidFill>
                    <a:schemeClr val="accent1"/>
                  </a:solidFill>
                  <a:prstDash val="solid"/>
                  <a:round/>
                  <a:headEnd len="med" w="med" type="triangle"/>
                  <a:tailEnd len="med" w="med" type="triangle"/>
                </a:ln>
              </p:spPr>
            </p:cxnSp>
          </p:grpSp>
        </p:grpSp>
      </p:grpSp>
      <p:pic>
        <p:nvPicPr>
          <p:cNvPr id="247" name="Google Shape;247;p15"/>
          <p:cNvPicPr preferRelativeResize="0"/>
          <p:nvPr/>
        </p:nvPicPr>
        <p:blipFill rotWithShape="1">
          <a:blip r:embed="rId3">
            <a:alphaModFix/>
          </a:blip>
          <a:srcRect b="0" l="0" r="0" t="0"/>
          <a:stretch/>
        </p:blipFill>
        <p:spPr>
          <a:xfrm>
            <a:off x="5973920" y="1642184"/>
            <a:ext cx="4372966" cy="4815050"/>
          </a:xfrm>
          <a:prstGeom prst="rect">
            <a:avLst/>
          </a:prstGeom>
          <a:noFill/>
          <a:ln>
            <a:noFill/>
          </a:ln>
        </p:spPr>
      </p:pic>
      <p:grpSp>
        <p:nvGrpSpPr>
          <p:cNvPr id="248" name="Google Shape;248;p15"/>
          <p:cNvGrpSpPr/>
          <p:nvPr/>
        </p:nvGrpSpPr>
        <p:grpSpPr>
          <a:xfrm>
            <a:off x="4775404" y="1982304"/>
            <a:ext cx="1589760" cy="593689"/>
            <a:chOff x="4541506" y="1811435"/>
            <a:chExt cx="1589760" cy="593689"/>
          </a:xfrm>
        </p:grpSpPr>
        <p:sp>
          <p:nvSpPr>
            <p:cNvPr id="249" name="Google Shape;249;p15"/>
            <p:cNvSpPr txBox="1"/>
            <p:nvPr/>
          </p:nvSpPr>
          <p:spPr>
            <a:xfrm>
              <a:off x="4541506" y="1811435"/>
              <a:ext cx="1116149" cy="593689"/>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PHY Rotation</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(not feasible</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inside ASIC)</a:t>
              </a:r>
              <a:endParaRPr/>
            </a:p>
          </p:txBody>
        </p:sp>
        <p:cxnSp>
          <p:nvCxnSpPr>
            <p:cNvPr id="250" name="Google Shape;250;p15"/>
            <p:cNvCxnSpPr/>
            <p:nvPr/>
          </p:nvCxnSpPr>
          <p:spPr>
            <a:xfrm>
              <a:off x="5699733" y="2108281"/>
              <a:ext cx="431533" cy="112336"/>
            </a:xfrm>
            <a:prstGeom prst="straightConnector1">
              <a:avLst/>
            </a:prstGeom>
            <a:solidFill>
              <a:schemeClr val="lt2"/>
            </a:solidFill>
            <a:ln cap="flat" cmpd="sng" w="44450">
              <a:solidFill>
                <a:schemeClr val="dk1"/>
              </a:solidFill>
              <a:prstDash val="solid"/>
              <a:round/>
              <a:headEnd len="sm" w="sm" type="none"/>
              <a:tailEnd len="med" w="med" type="triangle"/>
            </a:ln>
          </p:spPr>
        </p:cxnSp>
      </p:grpSp>
      <p:grpSp>
        <p:nvGrpSpPr>
          <p:cNvPr id="251" name="Google Shape;251;p15"/>
          <p:cNvGrpSpPr/>
          <p:nvPr/>
        </p:nvGrpSpPr>
        <p:grpSpPr>
          <a:xfrm>
            <a:off x="9087825" y="4020856"/>
            <a:ext cx="3060261" cy="593689"/>
            <a:chOff x="8950177" y="3676736"/>
            <a:chExt cx="3060261" cy="593689"/>
          </a:xfrm>
        </p:grpSpPr>
        <p:cxnSp>
          <p:nvCxnSpPr>
            <p:cNvPr id="252" name="Google Shape;252;p15"/>
            <p:cNvCxnSpPr/>
            <p:nvPr/>
          </p:nvCxnSpPr>
          <p:spPr>
            <a:xfrm rot="10800000">
              <a:off x="8950177" y="3800844"/>
              <a:ext cx="1259061" cy="109178"/>
            </a:xfrm>
            <a:prstGeom prst="straightConnector1">
              <a:avLst/>
            </a:prstGeom>
            <a:solidFill>
              <a:schemeClr val="lt2"/>
            </a:solidFill>
            <a:ln cap="flat" cmpd="sng" w="44450">
              <a:solidFill>
                <a:schemeClr val="dk1"/>
              </a:solidFill>
              <a:prstDash val="solid"/>
              <a:round/>
              <a:headEnd len="sm" w="sm" type="none"/>
              <a:tailEnd len="med" w="med" type="triangle"/>
            </a:ln>
          </p:spPr>
        </p:cxnSp>
        <p:sp>
          <p:nvSpPr>
            <p:cNvPr id="253" name="Google Shape;253;p15"/>
            <p:cNvSpPr txBox="1"/>
            <p:nvPr/>
          </p:nvSpPr>
          <p:spPr>
            <a:xfrm>
              <a:off x="10242883" y="3676736"/>
              <a:ext cx="1767555" cy="59368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Disaggregate</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Ultra-large die to</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yieldable dimensions</a:t>
              </a:r>
              <a:endParaRPr/>
            </a:p>
          </p:txBody>
        </p:sp>
      </p:grpSp>
      <p:grpSp>
        <p:nvGrpSpPr>
          <p:cNvPr id="254" name="Google Shape;254;p15"/>
          <p:cNvGrpSpPr/>
          <p:nvPr/>
        </p:nvGrpSpPr>
        <p:grpSpPr>
          <a:xfrm>
            <a:off x="4621061" y="3404965"/>
            <a:ext cx="1744103" cy="1491916"/>
            <a:chOff x="4483413" y="3060845"/>
            <a:chExt cx="1744103" cy="1491916"/>
          </a:xfrm>
        </p:grpSpPr>
        <p:sp>
          <p:nvSpPr>
            <p:cNvPr id="255" name="Google Shape;255;p15"/>
            <p:cNvSpPr txBox="1"/>
            <p:nvPr/>
          </p:nvSpPr>
          <p:spPr>
            <a:xfrm>
              <a:off x="4483413" y="3389822"/>
              <a:ext cx="1298943" cy="593689"/>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Integrate</a:t>
              </a:r>
              <a:r>
                <a:rPr b="1" i="0" lang="en-US" sz="1200" u="none" cap="none" strike="noStrike">
                  <a:solidFill>
                    <a:srgbClr val="000000"/>
                  </a:solidFill>
                  <a:latin typeface="Arial"/>
                  <a:ea typeface="Arial"/>
                  <a:cs typeface="Arial"/>
                  <a:sym typeface="Arial"/>
                </a:rPr>
                <a:t> </a:t>
              </a:r>
              <a:r>
                <a:rPr b="1" i="0" lang="en-US" sz="1200" u="none" cap="none" strike="noStrike">
                  <a:solidFill>
                    <a:schemeClr val="dk1"/>
                  </a:solidFill>
                  <a:latin typeface="Arial"/>
                  <a:ea typeface="Arial"/>
                  <a:cs typeface="Arial"/>
                  <a:sym typeface="Arial"/>
                </a:rPr>
                <a:t>Ultra</a:t>
              </a:r>
              <a:br>
                <a:rPr b="1" i="0" lang="en-US" sz="1200" u="none" cap="none" strike="noStrike">
                  <a:solidFill>
                    <a:schemeClr val="dk1"/>
                  </a:solidFill>
                  <a:latin typeface="Arial"/>
                  <a:ea typeface="Arial"/>
                  <a:cs typeface="Arial"/>
                  <a:sym typeface="Arial"/>
                </a:rPr>
              </a:br>
              <a:r>
                <a:rPr b="1" i="0" lang="en-US" sz="1200" u="none" cap="none" strike="noStrike">
                  <a:solidFill>
                    <a:srgbClr val="000000"/>
                  </a:solidFill>
                  <a:latin typeface="Arial"/>
                  <a:ea typeface="Arial"/>
                  <a:cs typeface="Arial"/>
                  <a:sym typeface="Arial"/>
                </a:rPr>
                <a:t>H</a:t>
              </a:r>
              <a:r>
                <a:rPr b="1" i="0" lang="en-US" sz="1200" u="none" cap="none" strike="noStrike">
                  <a:solidFill>
                    <a:schemeClr val="dk1"/>
                  </a:solidFill>
                  <a:latin typeface="Arial"/>
                  <a:ea typeface="Arial"/>
                  <a:cs typeface="Arial"/>
                  <a:sym typeface="Arial"/>
                </a:rPr>
                <a:t>igh Bandwidth</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Memories in SIP</a:t>
              </a:r>
              <a:endParaRPr/>
            </a:p>
          </p:txBody>
        </p:sp>
        <p:cxnSp>
          <p:nvCxnSpPr>
            <p:cNvPr id="256" name="Google Shape;256;p15"/>
            <p:cNvCxnSpPr/>
            <p:nvPr/>
          </p:nvCxnSpPr>
          <p:spPr>
            <a:xfrm flipH="1" rot="10800000">
              <a:off x="5657655" y="3060845"/>
              <a:ext cx="569861" cy="304104"/>
            </a:xfrm>
            <a:prstGeom prst="straightConnector1">
              <a:avLst/>
            </a:prstGeom>
            <a:solidFill>
              <a:schemeClr val="lt2"/>
            </a:solidFill>
            <a:ln cap="flat" cmpd="sng" w="44450">
              <a:solidFill>
                <a:schemeClr val="dk1"/>
              </a:solidFill>
              <a:prstDash val="solid"/>
              <a:round/>
              <a:headEnd len="sm" w="sm" type="none"/>
              <a:tailEnd len="med" w="med" type="triangle"/>
            </a:ln>
          </p:spPr>
        </p:cxnSp>
        <p:cxnSp>
          <p:nvCxnSpPr>
            <p:cNvPr id="257" name="Google Shape;257;p15"/>
            <p:cNvCxnSpPr/>
            <p:nvPr/>
          </p:nvCxnSpPr>
          <p:spPr>
            <a:xfrm>
              <a:off x="5645552" y="4020670"/>
              <a:ext cx="553088" cy="532091"/>
            </a:xfrm>
            <a:prstGeom prst="straightConnector1">
              <a:avLst/>
            </a:prstGeom>
            <a:solidFill>
              <a:schemeClr val="lt2"/>
            </a:solidFill>
            <a:ln cap="flat" cmpd="sng" w="44450">
              <a:solidFill>
                <a:schemeClr val="dk1"/>
              </a:solidFill>
              <a:prstDash val="solid"/>
              <a:round/>
              <a:headEnd len="sm" w="sm" type="none"/>
              <a:tailEnd len="med" w="med" type="triangle"/>
            </a:ln>
          </p:spPr>
        </p:cxnSp>
      </p:grpSp>
      <p:grpSp>
        <p:nvGrpSpPr>
          <p:cNvPr id="258" name="Google Shape;258;p15"/>
          <p:cNvGrpSpPr/>
          <p:nvPr/>
        </p:nvGrpSpPr>
        <p:grpSpPr>
          <a:xfrm>
            <a:off x="9979193" y="2466326"/>
            <a:ext cx="1899207" cy="593689"/>
            <a:chOff x="9841545" y="2256956"/>
            <a:chExt cx="1899207" cy="593689"/>
          </a:xfrm>
        </p:grpSpPr>
        <p:sp>
          <p:nvSpPr>
            <p:cNvPr id="259" name="Google Shape;259;p15"/>
            <p:cNvSpPr txBox="1"/>
            <p:nvPr/>
          </p:nvSpPr>
          <p:spPr>
            <a:xfrm>
              <a:off x="10320918" y="2256956"/>
              <a:ext cx="1419834" cy="59368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Integrate</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High Performance Analog IP Chiplets</a:t>
              </a:r>
              <a:endParaRPr/>
            </a:p>
          </p:txBody>
        </p:sp>
        <p:cxnSp>
          <p:nvCxnSpPr>
            <p:cNvPr id="260" name="Google Shape;260;p15"/>
            <p:cNvCxnSpPr/>
            <p:nvPr/>
          </p:nvCxnSpPr>
          <p:spPr>
            <a:xfrm flipH="1">
              <a:off x="9841545" y="2659229"/>
              <a:ext cx="436328" cy="134570"/>
            </a:xfrm>
            <a:prstGeom prst="straightConnector1">
              <a:avLst/>
            </a:prstGeom>
            <a:solidFill>
              <a:schemeClr val="lt2"/>
            </a:solidFill>
            <a:ln cap="flat" cmpd="sng" w="44450">
              <a:solidFill>
                <a:schemeClr val="dk1"/>
              </a:solidFill>
              <a:prstDash val="solid"/>
              <a:round/>
              <a:headEnd len="sm" w="sm" type="none"/>
              <a:tailEnd len="med" w="med" type="triangle"/>
            </a:ln>
          </p:spPr>
        </p:cxnSp>
      </p:grpSp>
      <p:grpSp>
        <p:nvGrpSpPr>
          <p:cNvPr id="261" name="Google Shape;261;p15"/>
          <p:cNvGrpSpPr/>
          <p:nvPr/>
        </p:nvGrpSpPr>
        <p:grpSpPr>
          <a:xfrm>
            <a:off x="9974220" y="3227735"/>
            <a:ext cx="2015124" cy="593689"/>
            <a:chOff x="9836572" y="2979865"/>
            <a:chExt cx="2015124" cy="593689"/>
          </a:xfrm>
        </p:grpSpPr>
        <p:sp>
          <p:nvSpPr>
            <p:cNvPr id="262" name="Google Shape;262;p15"/>
            <p:cNvSpPr txBox="1"/>
            <p:nvPr/>
          </p:nvSpPr>
          <p:spPr>
            <a:xfrm>
              <a:off x="10375000" y="2979865"/>
              <a:ext cx="1476696" cy="59368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Integrate</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High Performance</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Processor Chiplets</a:t>
              </a:r>
              <a:endParaRPr/>
            </a:p>
          </p:txBody>
        </p:sp>
        <p:cxnSp>
          <p:nvCxnSpPr>
            <p:cNvPr id="263" name="Google Shape;263;p15"/>
            <p:cNvCxnSpPr/>
            <p:nvPr/>
          </p:nvCxnSpPr>
          <p:spPr>
            <a:xfrm flipH="1">
              <a:off x="9836572" y="3286410"/>
              <a:ext cx="492981" cy="45087"/>
            </a:xfrm>
            <a:prstGeom prst="straightConnector1">
              <a:avLst/>
            </a:prstGeom>
            <a:solidFill>
              <a:schemeClr val="lt2"/>
            </a:solidFill>
            <a:ln cap="flat" cmpd="sng" w="44450">
              <a:solidFill>
                <a:schemeClr val="dk1"/>
              </a:solidFill>
              <a:prstDash val="solid"/>
              <a:round/>
              <a:headEnd len="sm" w="sm" type="none"/>
              <a:tailEnd len="med" w="med" type="triangle"/>
            </a:ln>
          </p:spPr>
        </p:cxnSp>
      </p:grpSp>
      <p:grpSp>
        <p:nvGrpSpPr>
          <p:cNvPr id="264" name="Google Shape;264;p15"/>
          <p:cNvGrpSpPr/>
          <p:nvPr/>
        </p:nvGrpSpPr>
        <p:grpSpPr>
          <a:xfrm>
            <a:off x="9590572" y="5550612"/>
            <a:ext cx="2209453" cy="593689"/>
            <a:chOff x="9452924" y="5206492"/>
            <a:chExt cx="2209453" cy="593689"/>
          </a:xfrm>
        </p:grpSpPr>
        <p:cxnSp>
          <p:nvCxnSpPr>
            <p:cNvPr id="265" name="Google Shape;265;p15"/>
            <p:cNvCxnSpPr/>
            <p:nvPr/>
          </p:nvCxnSpPr>
          <p:spPr>
            <a:xfrm rot="10800000">
              <a:off x="9452924" y="5427095"/>
              <a:ext cx="804773" cy="69648"/>
            </a:xfrm>
            <a:prstGeom prst="straightConnector1">
              <a:avLst/>
            </a:prstGeom>
            <a:solidFill>
              <a:schemeClr val="lt2"/>
            </a:solidFill>
            <a:ln cap="flat" cmpd="sng" w="44450">
              <a:solidFill>
                <a:schemeClr val="dk1"/>
              </a:solidFill>
              <a:prstDash val="solid"/>
              <a:round/>
              <a:headEnd len="sm" w="sm" type="none"/>
              <a:tailEnd len="med" w="med" type="triangle"/>
            </a:ln>
          </p:spPr>
        </p:cxnSp>
        <p:sp>
          <p:nvSpPr>
            <p:cNvPr id="266" name="Google Shape;266;p15"/>
            <p:cNvSpPr txBox="1"/>
            <p:nvPr/>
          </p:nvSpPr>
          <p:spPr>
            <a:xfrm>
              <a:off x="10315990" y="5206492"/>
              <a:ext cx="1346387" cy="59368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Can still support </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integrated Serdes</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ASIC IP</a:t>
              </a:r>
              <a:endParaRPr/>
            </a:p>
          </p:txBody>
        </p:sp>
      </p:grpSp>
      <p:grpSp>
        <p:nvGrpSpPr>
          <p:cNvPr id="267" name="Google Shape;267;p15"/>
          <p:cNvGrpSpPr/>
          <p:nvPr/>
        </p:nvGrpSpPr>
        <p:grpSpPr>
          <a:xfrm>
            <a:off x="9817427" y="4808392"/>
            <a:ext cx="1892185" cy="593689"/>
            <a:chOff x="9679779" y="4464272"/>
            <a:chExt cx="1892185" cy="593689"/>
          </a:xfrm>
        </p:grpSpPr>
        <p:sp>
          <p:nvSpPr>
            <p:cNvPr id="268" name="Google Shape;268;p15"/>
            <p:cNvSpPr txBox="1"/>
            <p:nvPr/>
          </p:nvSpPr>
          <p:spPr>
            <a:xfrm>
              <a:off x="10280191" y="4464272"/>
              <a:ext cx="1291773" cy="59368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Can still support</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external memory</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interface</a:t>
              </a:r>
              <a:endParaRPr/>
            </a:p>
          </p:txBody>
        </p:sp>
        <p:cxnSp>
          <p:nvCxnSpPr>
            <p:cNvPr id="269" name="Google Shape;269;p15"/>
            <p:cNvCxnSpPr/>
            <p:nvPr/>
          </p:nvCxnSpPr>
          <p:spPr>
            <a:xfrm rot="10800000">
              <a:off x="9679779" y="4718247"/>
              <a:ext cx="545598" cy="35261"/>
            </a:xfrm>
            <a:prstGeom prst="straightConnector1">
              <a:avLst/>
            </a:prstGeom>
            <a:solidFill>
              <a:schemeClr val="lt2"/>
            </a:solidFill>
            <a:ln cap="flat" cmpd="sng" w="44450">
              <a:solidFill>
                <a:schemeClr val="dk1"/>
              </a:solidFill>
              <a:prstDash val="solid"/>
              <a:round/>
              <a:headEnd len="sm" w="sm" type="none"/>
              <a:tailEnd len="med" w="med" type="triangle"/>
            </a:ln>
          </p:spPr>
        </p:cxnSp>
      </p:grpSp>
      <p:grpSp>
        <p:nvGrpSpPr>
          <p:cNvPr id="270" name="Google Shape;270;p15"/>
          <p:cNvGrpSpPr/>
          <p:nvPr/>
        </p:nvGrpSpPr>
        <p:grpSpPr>
          <a:xfrm>
            <a:off x="6280944" y="1479785"/>
            <a:ext cx="5625457" cy="593689"/>
            <a:chOff x="6143296" y="1135665"/>
            <a:chExt cx="5625457" cy="593689"/>
          </a:xfrm>
        </p:grpSpPr>
        <p:cxnSp>
          <p:nvCxnSpPr>
            <p:cNvPr id="271" name="Google Shape;271;p15"/>
            <p:cNvCxnSpPr/>
            <p:nvPr/>
          </p:nvCxnSpPr>
          <p:spPr>
            <a:xfrm>
              <a:off x="6160903" y="1589330"/>
              <a:ext cx="3682168" cy="0"/>
            </a:xfrm>
            <a:prstGeom prst="straightConnector1">
              <a:avLst/>
            </a:prstGeom>
            <a:solidFill>
              <a:schemeClr val="lt2"/>
            </a:solidFill>
            <a:ln cap="flat" cmpd="sng" w="50800">
              <a:solidFill>
                <a:schemeClr val="lt2"/>
              </a:solidFill>
              <a:prstDash val="solid"/>
              <a:round/>
              <a:headEnd len="med" w="med" type="triangle"/>
              <a:tailEnd len="med" w="med" type="triangle"/>
            </a:ln>
          </p:spPr>
        </p:cxnSp>
        <p:grpSp>
          <p:nvGrpSpPr>
            <p:cNvPr id="272" name="Google Shape;272;p15"/>
            <p:cNvGrpSpPr/>
            <p:nvPr/>
          </p:nvGrpSpPr>
          <p:grpSpPr>
            <a:xfrm>
              <a:off x="8204707" y="1135665"/>
              <a:ext cx="3564046" cy="593689"/>
              <a:chOff x="8204707" y="1453300"/>
              <a:chExt cx="3564046" cy="593689"/>
            </a:xfrm>
          </p:grpSpPr>
          <p:sp>
            <p:nvSpPr>
              <p:cNvPr id="273" name="Google Shape;273;p15"/>
              <p:cNvSpPr txBox="1"/>
              <p:nvPr/>
            </p:nvSpPr>
            <p:spPr>
              <a:xfrm>
                <a:off x="10359418" y="1453300"/>
                <a:ext cx="1409335" cy="593689"/>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Larger Serdes</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“Beach Front”</a:t>
                </a:r>
                <a:br>
                  <a:rPr b="1" i="0" lang="en-US" sz="1200" u="none" cap="none" strike="noStrike">
                    <a:solidFill>
                      <a:schemeClr val="dk1"/>
                    </a:solidFill>
                    <a:latin typeface="Arial"/>
                    <a:ea typeface="Arial"/>
                    <a:cs typeface="Arial"/>
                    <a:sym typeface="Arial"/>
                  </a:rPr>
                </a:br>
                <a:r>
                  <a:rPr b="1" i="0" lang="en-US" sz="1200" u="none" cap="none" strike="noStrike">
                    <a:solidFill>
                      <a:schemeClr val="dk1"/>
                    </a:solidFill>
                    <a:latin typeface="Arial"/>
                    <a:ea typeface="Arial"/>
                    <a:cs typeface="Arial"/>
                    <a:sym typeface="Arial"/>
                  </a:rPr>
                  <a:t>(vs ASIC size limit) </a:t>
                </a:r>
                <a:endParaRPr/>
              </a:p>
            </p:txBody>
          </p:sp>
          <p:cxnSp>
            <p:nvCxnSpPr>
              <p:cNvPr id="274" name="Google Shape;274;p15"/>
              <p:cNvCxnSpPr/>
              <p:nvPr/>
            </p:nvCxnSpPr>
            <p:spPr>
              <a:xfrm flipH="1">
                <a:off x="8204707" y="1531981"/>
                <a:ext cx="2069690" cy="265773"/>
              </a:xfrm>
              <a:prstGeom prst="straightConnector1">
                <a:avLst/>
              </a:prstGeom>
              <a:solidFill>
                <a:schemeClr val="lt2"/>
              </a:solidFill>
              <a:ln cap="flat" cmpd="sng" w="44450">
                <a:solidFill>
                  <a:schemeClr val="dk1"/>
                </a:solidFill>
                <a:prstDash val="solid"/>
                <a:round/>
                <a:headEnd len="sm" w="sm" type="none"/>
                <a:tailEnd len="med" w="med" type="triangle"/>
              </a:ln>
            </p:spPr>
          </p:cxnSp>
        </p:grpSp>
        <p:grpSp>
          <p:nvGrpSpPr>
            <p:cNvPr id="275" name="Google Shape;275;p15"/>
            <p:cNvGrpSpPr/>
            <p:nvPr/>
          </p:nvGrpSpPr>
          <p:grpSpPr>
            <a:xfrm>
              <a:off x="6143296" y="1257003"/>
              <a:ext cx="3718248" cy="401011"/>
              <a:chOff x="6143296" y="817512"/>
              <a:chExt cx="3718248" cy="734628"/>
            </a:xfrm>
          </p:grpSpPr>
          <p:cxnSp>
            <p:nvCxnSpPr>
              <p:cNvPr id="276" name="Google Shape;276;p15"/>
              <p:cNvCxnSpPr/>
              <p:nvPr/>
            </p:nvCxnSpPr>
            <p:spPr>
              <a:xfrm rot="10800000">
                <a:off x="6143296" y="857286"/>
                <a:ext cx="0" cy="670086"/>
              </a:xfrm>
              <a:prstGeom prst="straightConnector1">
                <a:avLst/>
              </a:prstGeom>
              <a:solidFill>
                <a:schemeClr val="lt2"/>
              </a:solidFill>
              <a:ln cap="flat" cmpd="sng" w="25400">
                <a:solidFill>
                  <a:schemeClr val="dk1"/>
                </a:solidFill>
                <a:prstDash val="dash"/>
                <a:round/>
                <a:headEnd len="sm" w="sm" type="none"/>
                <a:tailEnd len="sm" w="sm" type="none"/>
              </a:ln>
            </p:spPr>
          </p:cxnSp>
          <p:cxnSp>
            <p:nvCxnSpPr>
              <p:cNvPr id="277" name="Google Shape;277;p15"/>
              <p:cNvCxnSpPr/>
              <p:nvPr/>
            </p:nvCxnSpPr>
            <p:spPr>
              <a:xfrm rot="10800000">
                <a:off x="9861544" y="817512"/>
                <a:ext cx="0" cy="734628"/>
              </a:xfrm>
              <a:prstGeom prst="straightConnector1">
                <a:avLst/>
              </a:prstGeom>
              <a:solidFill>
                <a:schemeClr val="lt2"/>
              </a:solidFill>
              <a:ln cap="flat" cmpd="sng" w="25400">
                <a:solidFill>
                  <a:schemeClr val="dk1"/>
                </a:solidFill>
                <a:prstDash val="dash"/>
                <a:round/>
                <a:headEnd len="sm" w="sm" type="none"/>
                <a:tailEnd len="sm" w="sm" type="none"/>
              </a:ln>
            </p:spPr>
          </p:cxnSp>
        </p:grpSp>
      </p:grpSp>
      <p:grpSp>
        <p:nvGrpSpPr>
          <p:cNvPr id="278" name="Google Shape;278;p15"/>
          <p:cNvGrpSpPr/>
          <p:nvPr/>
        </p:nvGrpSpPr>
        <p:grpSpPr>
          <a:xfrm>
            <a:off x="4775404" y="2784105"/>
            <a:ext cx="3288555" cy="1133498"/>
            <a:chOff x="4541506" y="1879593"/>
            <a:chExt cx="3288555" cy="1133498"/>
          </a:xfrm>
        </p:grpSpPr>
        <p:sp>
          <p:nvSpPr>
            <p:cNvPr id="279" name="Google Shape;279;p15"/>
            <p:cNvSpPr txBox="1"/>
            <p:nvPr/>
          </p:nvSpPr>
          <p:spPr>
            <a:xfrm>
              <a:off x="4541506" y="1879593"/>
              <a:ext cx="1116149" cy="390556"/>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Die-to-Die Protocols</a:t>
              </a:r>
              <a:endParaRPr/>
            </a:p>
          </p:txBody>
        </p:sp>
        <p:cxnSp>
          <p:nvCxnSpPr>
            <p:cNvPr id="280" name="Google Shape;280;p15"/>
            <p:cNvCxnSpPr/>
            <p:nvPr/>
          </p:nvCxnSpPr>
          <p:spPr>
            <a:xfrm>
              <a:off x="5728608" y="2108281"/>
              <a:ext cx="2101453" cy="904810"/>
            </a:xfrm>
            <a:prstGeom prst="straightConnector1">
              <a:avLst/>
            </a:prstGeom>
            <a:solidFill>
              <a:schemeClr val="lt2"/>
            </a:solidFill>
            <a:ln cap="flat" cmpd="sng" w="44450">
              <a:solidFill>
                <a:schemeClr val="dk1"/>
              </a:solidFill>
              <a:prstDash val="solid"/>
              <a:round/>
              <a:headEnd len="sm" w="sm" type="none"/>
              <a:tailEnd len="med" w="med" type="triangle"/>
            </a:ln>
          </p:spPr>
        </p:cxnSp>
      </p:grpSp>
      <p:grpSp>
        <p:nvGrpSpPr>
          <p:cNvPr id="281" name="Google Shape;281;p15"/>
          <p:cNvGrpSpPr/>
          <p:nvPr/>
        </p:nvGrpSpPr>
        <p:grpSpPr>
          <a:xfrm>
            <a:off x="4775404" y="5573032"/>
            <a:ext cx="2071052" cy="200146"/>
            <a:chOff x="4541506" y="1991996"/>
            <a:chExt cx="2071052" cy="200146"/>
          </a:xfrm>
        </p:grpSpPr>
        <p:sp>
          <p:nvSpPr>
            <p:cNvPr id="282" name="Google Shape;282;p15"/>
            <p:cNvSpPr txBox="1"/>
            <p:nvPr/>
          </p:nvSpPr>
          <p:spPr>
            <a:xfrm>
              <a:off x="4541506" y="2004718"/>
              <a:ext cx="1116149" cy="187424"/>
            </a:xfrm>
            <a:prstGeom prst="rect">
              <a:avLst/>
            </a:prstGeom>
            <a:noFill/>
            <a:ln>
              <a:noFill/>
            </a:ln>
          </p:spPr>
          <p:txBody>
            <a:bodyPr anchorCtr="0" anchor="t" bIns="0" lIns="0" spcFirstLastPara="1" rIns="0" wrap="square" tIns="0">
              <a:spAutoFit/>
            </a:bodyPr>
            <a:lstStyle/>
            <a:p>
              <a:pPr indent="0" lvl="0" marL="0" marR="0" rtl="0" algn="r">
                <a:lnSpc>
                  <a:spcPct val="110000"/>
                </a:lnSpc>
                <a:spcBef>
                  <a:spcPts val="0"/>
                </a:spcBef>
                <a:spcAft>
                  <a:spcPts val="0"/>
                </a:spcAft>
                <a:buNone/>
              </a:pPr>
              <a:r>
                <a:rPr b="1" i="0" lang="en-US" sz="1200" u="none" cap="none" strike="noStrike">
                  <a:solidFill>
                    <a:schemeClr val="dk1"/>
                  </a:solidFill>
                  <a:latin typeface="Arial"/>
                  <a:ea typeface="Arial"/>
                  <a:cs typeface="Arial"/>
                  <a:sym typeface="Arial"/>
                </a:rPr>
                <a:t>Test Strategy</a:t>
              </a:r>
              <a:endParaRPr/>
            </a:p>
          </p:txBody>
        </p:sp>
        <p:cxnSp>
          <p:nvCxnSpPr>
            <p:cNvPr id="283" name="Google Shape;283;p15"/>
            <p:cNvCxnSpPr/>
            <p:nvPr/>
          </p:nvCxnSpPr>
          <p:spPr>
            <a:xfrm flipH="1" rot="10800000">
              <a:off x="5728608" y="1991996"/>
              <a:ext cx="883950" cy="116285"/>
            </a:xfrm>
            <a:prstGeom prst="straightConnector1">
              <a:avLst/>
            </a:prstGeom>
            <a:solidFill>
              <a:schemeClr val="lt2"/>
            </a:solidFill>
            <a:ln cap="flat" cmpd="sng" w="44450">
              <a:solidFill>
                <a:schemeClr val="dk1"/>
              </a:solidFill>
              <a:prstDash val="solid"/>
              <a:round/>
              <a:headEnd len="sm" w="sm" type="none"/>
              <a:tailEnd len="med" w="med" type="triangle"/>
            </a:ln>
          </p:spPr>
        </p:cxnSp>
      </p:grpSp>
      <p:sp>
        <p:nvSpPr>
          <p:cNvPr id="284" name="Google Shape;284;p15"/>
          <p:cNvSpPr/>
          <p:nvPr/>
        </p:nvSpPr>
        <p:spPr>
          <a:xfrm>
            <a:off x="548049" y="1398920"/>
            <a:ext cx="4102798" cy="5058314"/>
          </a:xfrm>
          <a:prstGeom prst="rect">
            <a:avLst/>
          </a:prstGeom>
          <a:solidFill>
            <a:srgbClr val="FFFFFF">
              <a:alpha val="49803"/>
            </a:srgbClr>
          </a:solidFill>
          <a:ln>
            <a:noFill/>
          </a:ln>
        </p:spPr>
        <p:txBody>
          <a:bodyPr anchorCtr="0" anchor="t" bIns="72000" lIns="108000" spcFirstLastPara="1" rIns="108000" wrap="square" tIns="720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par>
                                <p:cTn fill="hold" nodeType="withEffect" presetClass="entr" presetID="23" presetSubtype="16">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ppt_w</p:attrName>
                                        </p:attrNameLst>
                                      </p:cBhvr>
                                      <p:tavLst>
                                        <p:tav fmla="" tm="0">
                                          <p:val>
                                            <p:strVal val="0"/>
                                          </p:val>
                                        </p:tav>
                                        <p:tav fmla="" tm="100000">
                                          <p:val>
                                            <p:strVal val="#ppt_w"/>
                                          </p:val>
                                        </p:tav>
                                      </p:tavLst>
                                    </p:anim>
                                    <p:anim calcmode="lin" valueType="num">
                                      <p:cBhvr additive="base">
                                        <p:cTn dur="500"/>
                                        <p:tgtEl>
                                          <p:spTgt spid="2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5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6"/>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3DIC and Chiplets –</a:t>
            </a:r>
            <a:br>
              <a:rPr lang="en-US"/>
            </a:br>
            <a:r>
              <a:rPr lang="en-US"/>
              <a:t>Die-to-Die Interface Abstraction</a:t>
            </a:r>
            <a:endParaRPr/>
          </a:p>
        </p:txBody>
      </p:sp>
      <p:sp>
        <p:nvSpPr>
          <p:cNvPr id="290" name="Google Shape;290;p16"/>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pic>
        <p:nvPicPr>
          <p:cNvPr id="291" name="Google Shape;291;p16"/>
          <p:cNvPicPr preferRelativeResize="0"/>
          <p:nvPr/>
        </p:nvPicPr>
        <p:blipFill rotWithShape="1">
          <a:blip r:embed="rId3">
            <a:alphaModFix/>
          </a:blip>
          <a:srcRect b="0" l="0" r="0" t="0"/>
          <a:stretch/>
        </p:blipFill>
        <p:spPr>
          <a:xfrm>
            <a:off x="5973920" y="1642184"/>
            <a:ext cx="4372966" cy="4815050"/>
          </a:xfrm>
          <a:prstGeom prst="rect">
            <a:avLst/>
          </a:prstGeom>
          <a:noFill/>
          <a:ln>
            <a:noFill/>
          </a:ln>
        </p:spPr>
      </p:pic>
      <p:pic>
        <p:nvPicPr>
          <p:cNvPr id="292" name="Google Shape;292;p16"/>
          <p:cNvPicPr preferRelativeResize="0"/>
          <p:nvPr/>
        </p:nvPicPr>
        <p:blipFill rotWithShape="1">
          <a:blip r:embed="rId4">
            <a:alphaModFix/>
          </a:blip>
          <a:srcRect b="0" l="0" r="0" t="0"/>
          <a:stretch/>
        </p:blipFill>
        <p:spPr>
          <a:xfrm>
            <a:off x="5704524" y="1029215"/>
            <a:ext cx="6294184" cy="5526862"/>
          </a:xfrm>
          <a:prstGeom prst="rect">
            <a:avLst/>
          </a:prstGeom>
          <a:noFill/>
          <a:ln>
            <a:noFill/>
          </a:ln>
        </p:spPr>
      </p:pic>
      <p:sp>
        <p:nvSpPr>
          <p:cNvPr id="293" name="Google Shape;293;p16"/>
          <p:cNvSpPr/>
          <p:nvPr/>
        </p:nvSpPr>
        <p:spPr>
          <a:xfrm>
            <a:off x="548048" y="1398920"/>
            <a:ext cx="4979747" cy="5058314"/>
          </a:xfrm>
          <a:prstGeom prst="rect">
            <a:avLst/>
          </a:prstGeom>
          <a:solidFill>
            <a:srgbClr val="FFFFFF">
              <a:alpha val="49803"/>
            </a:srgbClr>
          </a:solidFill>
          <a:ln>
            <a:noFill/>
          </a:ln>
        </p:spPr>
        <p:txBody>
          <a:bodyPr anchorCtr="0" anchor="t" bIns="72000" lIns="108000" spcFirstLastPara="1" rIns="108000" wrap="square" tIns="720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94" name="Google Shape;294;p16"/>
          <p:cNvGrpSpPr/>
          <p:nvPr/>
        </p:nvGrpSpPr>
        <p:grpSpPr>
          <a:xfrm>
            <a:off x="1437058" y="1109329"/>
            <a:ext cx="4515101" cy="5254817"/>
            <a:chOff x="1299410" y="765209"/>
            <a:chExt cx="4515101" cy="5254817"/>
          </a:xfrm>
        </p:grpSpPr>
        <p:cxnSp>
          <p:nvCxnSpPr>
            <p:cNvPr id="295" name="Google Shape;295;p16"/>
            <p:cNvCxnSpPr/>
            <p:nvPr/>
          </p:nvCxnSpPr>
          <p:spPr>
            <a:xfrm flipH="1" rot="10800000">
              <a:off x="3946358" y="765209"/>
              <a:ext cx="1868153" cy="1198346"/>
            </a:xfrm>
            <a:prstGeom prst="straightConnector1">
              <a:avLst/>
            </a:prstGeom>
            <a:noFill/>
            <a:ln cap="flat" cmpd="sng" w="9525">
              <a:solidFill>
                <a:schemeClr val="accent1"/>
              </a:solidFill>
              <a:prstDash val="solid"/>
              <a:round/>
              <a:headEnd len="lg" w="lg" type="none"/>
              <a:tailEnd len="sm" w="sm" type="none"/>
            </a:ln>
          </p:spPr>
        </p:cxnSp>
        <p:cxnSp>
          <p:nvCxnSpPr>
            <p:cNvPr id="296" name="Google Shape;296;p16"/>
            <p:cNvCxnSpPr/>
            <p:nvPr/>
          </p:nvCxnSpPr>
          <p:spPr>
            <a:xfrm>
              <a:off x="3946358" y="3811604"/>
              <a:ext cx="1868153" cy="2208422"/>
            </a:xfrm>
            <a:prstGeom prst="straightConnector1">
              <a:avLst/>
            </a:prstGeom>
            <a:noFill/>
            <a:ln cap="flat" cmpd="sng" w="9525">
              <a:solidFill>
                <a:schemeClr val="accent1"/>
              </a:solidFill>
              <a:prstDash val="solid"/>
              <a:round/>
              <a:headEnd len="lg" w="lg" type="none"/>
              <a:tailEnd len="sm" w="sm" type="none"/>
            </a:ln>
          </p:spPr>
        </p:cxnSp>
        <p:sp>
          <p:nvSpPr>
            <p:cNvPr id="297" name="Google Shape;297;p16"/>
            <p:cNvSpPr/>
            <p:nvPr/>
          </p:nvSpPr>
          <p:spPr>
            <a:xfrm>
              <a:off x="1299410" y="1963555"/>
              <a:ext cx="2820202" cy="1834186"/>
            </a:xfrm>
            <a:prstGeom prst="roundRect">
              <a:avLst>
                <a:gd fmla="val 6011" name="adj"/>
              </a:avLst>
            </a:prstGeom>
            <a:noFill/>
            <a:ln cap="flat" cmpd="sng" w="12700">
              <a:solidFill>
                <a:schemeClr val="dk1"/>
              </a:solidFill>
              <a:prstDash val="dash"/>
              <a:round/>
              <a:headEnd len="sm" w="sm" type="none"/>
              <a:tailEnd len="sm" w="sm" type="none"/>
            </a:ln>
          </p:spPr>
          <p:txBody>
            <a:bodyPr anchorCtr="0" anchor="t" bIns="72000" lIns="108000" spcFirstLastPara="1" rIns="108000" wrap="square" tIns="720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t/>
            </a:r>
            <a:endParaRPr/>
          </a:p>
        </p:txBody>
      </p:sp>
      <p:sp>
        <p:nvSpPr>
          <p:cNvPr id="303" name="Google Shape;303;p17"/>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04" name="Google Shape;304;p17"/>
          <p:cNvSpPr txBox="1"/>
          <p:nvPr/>
        </p:nvSpPr>
        <p:spPr>
          <a:xfrm>
            <a:off x="705542" y="3053506"/>
            <a:ext cx="12135053"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ial"/>
                <a:ea typeface="Arial"/>
                <a:cs typeface="Arial"/>
                <a:sym typeface="Arial"/>
              </a:rPr>
              <a:t>Change:	New Architectural</a:t>
            </a:r>
            <a:br>
              <a:rPr b="0" i="0" lang="en-US" sz="6000" u="none" cap="none" strike="noStrike">
                <a:solidFill>
                  <a:srgbClr val="000000"/>
                </a:solidFill>
                <a:latin typeface="Arial"/>
                <a:ea typeface="Arial"/>
                <a:cs typeface="Arial"/>
                <a:sym typeface="Arial"/>
              </a:rPr>
            </a:br>
            <a:r>
              <a:rPr b="0" i="0" lang="en-US" sz="6000" u="none" cap="none" strike="noStrike">
                <a:solidFill>
                  <a:srgbClr val="000000"/>
                </a:solidFill>
                <a:latin typeface="Arial"/>
                <a:ea typeface="Arial"/>
                <a:cs typeface="Arial"/>
                <a:sym typeface="Arial"/>
              </a:rPr>
              <a:t>				Variables and Decisions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8"/>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The role of STCO –</a:t>
            </a:r>
            <a:br>
              <a:rPr lang="en-US"/>
            </a:br>
            <a:r>
              <a:rPr lang="en-US"/>
              <a:t>System Technology Co-optimization</a:t>
            </a:r>
            <a:endParaRPr/>
          </a:p>
        </p:txBody>
      </p:sp>
      <p:sp>
        <p:nvSpPr>
          <p:cNvPr id="310" name="Google Shape;310;p18"/>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pic>
        <p:nvPicPr>
          <p:cNvPr id="311" name="Google Shape;311;p18"/>
          <p:cNvPicPr preferRelativeResize="0"/>
          <p:nvPr/>
        </p:nvPicPr>
        <p:blipFill rotWithShape="1">
          <a:blip r:embed="rId3">
            <a:alphaModFix/>
          </a:blip>
          <a:srcRect b="0" l="0" r="0" t="0"/>
          <a:stretch/>
        </p:blipFill>
        <p:spPr>
          <a:xfrm>
            <a:off x="6277052" y="1931649"/>
            <a:ext cx="6805555" cy="4249203"/>
          </a:xfrm>
          <a:prstGeom prst="rect">
            <a:avLst/>
          </a:prstGeom>
          <a:noFill/>
          <a:ln>
            <a:noFill/>
          </a:ln>
        </p:spPr>
      </p:pic>
      <p:sp>
        <p:nvSpPr>
          <p:cNvPr id="312" name="Google Shape;312;p18"/>
          <p:cNvSpPr txBox="1"/>
          <p:nvPr/>
        </p:nvSpPr>
        <p:spPr>
          <a:xfrm>
            <a:off x="406383" y="2229548"/>
            <a:ext cx="6584351" cy="304698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RTL Architect Defines SiP Level connectivity</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using Generic Memory/IO Libraries</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Package Architect Maps these to</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Technology/IP Specific Lib Scenarios</a:t>
            </a:r>
            <a:br>
              <a:rPr b="0" i="0" lang="en-US" sz="2400" u="none" cap="none" strike="noStrike">
                <a:solidFill>
                  <a:srgbClr val="000000"/>
                </a:solidFill>
                <a:latin typeface="Arial"/>
                <a:ea typeface="Arial"/>
                <a:cs typeface="Arial"/>
                <a:sym typeface="Arial"/>
              </a:rPr>
            </a:br>
            <a:endParaRPr b="0" i="0" sz="2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Arial"/>
                <a:ea typeface="Arial"/>
                <a:cs typeface="Arial"/>
                <a:sym typeface="Arial"/>
              </a:rPr>
              <a:t>Assess Pros/Cons of each scenario</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using co-design/analysis flow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Effect filter="fade" transition="in">
                                      <p:cBhvr>
                                        <p:cTn dur="500"/>
                                        <p:tgtEl>
                                          <p:spTgt spid="3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animEffect filter="fade" transition="in">
                                      <p:cBhvr>
                                        <p:cTn dur="500"/>
                                        <p:tgtEl>
                                          <p:spTgt spid="3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animEffect filter="fade" transition="in">
                                      <p:cBhvr>
                                        <p:cTn dur="500"/>
                                        <p:tgtEl>
                                          <p:spTgt spid="31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9"/>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What EDA can do to support design innovation / experimentation –</a:t>
            </a:r>
            <a:br>
              <a:rPr lang="en-US"/>
            </a:br>
            <a:r>
              <a:rPr lang="en-US"/>
              <a:t>Enabling scaling across technologies, designs, systems, abstractions</a:t>
            </a:r>
            <a:endParaRPr/>
          </a:p>
        </p:txBody>
      </p:sp>
      <p:sp>
        <p:nvSpPr>
          <p:cNvPr id="318" name="Google Shape;318;p19"/>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pSp>
        <p:nvGrpSpPr>
          <p:cNvPr id="319" name="Google Shape;319;p19"/>
          <p:cNvGrpSpPr/>
          <p:nvPr/>
        </p:nvGrpSpPr>
        <p:grpSpPr>
          <a:xfrm>
            <a:off x="547275" y="4809574"/>
            <a:ext cx="11044957" cy="1412850"/>
            <a:chOff x="822578" y="4308129"/>
            <a:chExt cx="11044957" cy="1412850"/>
          </a:xfrm>
        </p:grpSpPr>
        <p:sp>
          <p:nvSpPr>
            <p:cNvPr id="320" name="Google Shape;320;p19"/>
            <p:cNvSpPr/>
            <p:nvPr/>
          </p:nvSpPr>
          <p:spPr>
            <a:xfrm rot="10800000">
              <a:off x="822578" y="4346495"/>
              <a:ext cx="5819627" cy="1373100"/>
            </a:xfrm>
            <a:prstGeom prst="rect">
              <a:avLst/>
            </a:prstGeom>
            <a:solidFill>
              <a:srgbClr val="00646E"/>
            </a:solidFill>
            <a:ln>
              <a:noFill/>
            </a:ln>
          </p:spPr>
          <p:txBody>
            <a:bodyPr anchorCtr="0" anchor="ctr" bIns="53950" lIns="107925" spcFirstLastPara="1" rIns="107925" wrap="square" tIns="53950">
              <a:noAutofit/>
            </a:bodyPr>
            <a:lstStyle/>
            <a:p>
              <a:pPr indent="0" lvl="0" marL="0" marR="0" rtl="0" algn="ctr">
                <a:lnSpc>
                  <a:spcPct val="110000"/>
                </a:lnSpc>
                <a:spcBef>
                  <a:spcPts val="0"/>
                </a:spcBef>
                <a:spcAft>
                  <a:spcPts val="0"/>
                </a:spcAft>
                <a:buClr>
                  <a:srgbClr val="000000"/>
                </a:buClr>
                <a:buSzPts val="1798"/>
                <a:buFont typeface="Noto Sans Symbols"/>
                <a:buNone/>
              </a:pPr>
              <a:r>
                <a:t/>
              </a:r>
              <a:endParaRPr b="0" i="0" sz="1798" u="none" cap="none" strike="noStrike">
                <a:solidFill>
                  <a:srgbClr val="000000"/>
                </a:solidFill>
                <a:latin typeface="Arial"/>
                <a:ea typeface="Arial"/>
                <a:cs typeface="Arial"/>
                <a:sym typeface="Arial"/>
              </a:endParaRPr>
            </a:p>
          </p:txBody>
        </p:sp>
        <p:pic>
          <p:nvPicPr>
            <p:cNvPr id="321" name="Google Shape;321;p19"/>
            <p:cNvPicPr preferRelativeResize="0"/>
            <p:nvPr/>
          </p:nvPicPr>
          <p:blipFill rotWithShape="1">
            <a:blip r:embed="rId3">
              <a:alphaModFix/>
            </a:blip>
            <a:srcRect b="0" l="0" r="0" t="0"/>
            <a:stretch/>
          </p:blipFill>
          <p:spPr>
            <a:xfrm>
              <a:off x="824616" y="4339955"/>
              <a:ext cx="1554487" cy="1381024"/>
            </a:xfrm>
            <a:prstGeom prst="rect">
              <a:avLst/>
            </a:prstGeom>
            <a:noFill/>
            <a:ln>
              <a:noFill/>
            </a:ln>
          </p:spPr>
        </p:pic>
        <p:sp>
          <p:nvSpPr>
            <p:cNvPr id="322" name="Google Shape;322;p19"/>
            <p:cNvSpPr/>
            <p:nvPr/>
          </p:nvSpPr>
          <p:spPr>
            <a:xfrm>
              <a:off x="2524476" y="4554375"/>
              <a:ext cx="4115853" cy="9230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99" u="none" cap="none" strike="noStrike">
                  <a:solidFill>
                    <a:schemeClr val="lt1"/>
                  </a:solidFill>
                  <a:latin typeface="Arial"/>
                  <a:ea typeface="Arial"/>
                  <a:cs typeface="Arial"/>
                  <a:sym typeface="Arial"/>
                </a:rPr>
                <a:t>Enable System Scaling</a:t>
              </a:r>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1799" u="none" cap="none" strike="noStrike">
                  <a:solidFill>
                    <a:schemeClr val="lt1"/>
                  </a:solidFill>
                  <a:latin typeface="Arial"/>
                  <a:ea typeface="Arial"/>
                  <a:cs typeface="Arial"/>
                  <a:sym typeface="Arial"/>
                </a:rPr>
                <a:t>Validation and the digital twin</a:t>
              </a:r>
              <a:endParaRPr/>
            </a:p>
          </p:txBody>
        </p:sp>
        <p:sp>
          <p:nvSpPr>
            <p:cNvPr id="323" name="Google Shape;323;p19"/>
            <p:cNvSpPr txBox="1"/>
            <p:nvPr/>
          </p:nvSpPr>
          <p:spPr>
            <a:xfrm>
              <a:off x="6997353" y="4308129"/>
              <a:ext cx="4870182" cy="1379098"/>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Hardware for application scale performance</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Integrated simulation engines and co-modeling</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Analog mixed signal</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Lifecycle management</a:t>
              </a:r>
              <a:endParaRPr/>
            </a:p>
          </p:txBody>
        </p:sp>
      </p:grpSp>
      <p:grpSp>
        <p:nvGrpSpPr>
          <p:cNvPr id="324" name="Google Shape;324;p19"/>
          <p:cNvGrpSpPr/>
          <p:nvPr/>
        </p:nvGrpSpPr>
        <p:grpSpPr>
          <a:xfrm>
            <a:off x="547275" y="3282741"/>
            <a:ext cx="10442914" cy="1417809"/>
            <a:chOff x="822578" y="2781296"/>
            <a:chExt cx="10442914" cy="1417809"/>
          </a:xfrm>
        </p:grpSpPr>
        <p:sp>
          <p:nvSpPr>
            <p:cNvPr id="325" name="Google Shape;325;p19"/>
            <p:cNvSpPr/>
            <p:nvPr/>
          </p:nvSpPr>
          <p:spPr>
            <a:xfrm rot="10800000">
              <a:off x="822578" y="2828937"/>
              <a:ext cx="5819627" cy="1370168"/>
            </a:xfrm>
            <a:prstGeom prst="rect">
              <a:avLst/>
            </a:prstGeom>
            <a:solidFill>
              <a:srgbClr val="0F8287"/>
            </a:solidFill>
            <a:ln>
              <a:noFill/>
            </a:ln>
          </p:spPr>
          <p:txBody>
            <a:bodyPr anchorCtr="0" anchor="ctr" bIns="53950" lIns="107925" spcFirstLastPara="1" rIns="107925" wrap="square" tIns="53950">
              <a:noAutofit/>
            </a:bodyPr>
            <a:lstStyle/>
            <a:p>
              <a:pPr indent="0" lvl="0" marL="0" marR="0" rtl="0" algn="ctr">
                <a:lnSpc>
                  <a:spcPct val="110000"/>
                </a:lnSpc>
                <a:spcBef>
                  <a:spcPts val="0"/>
                </a:spcBef>
                <a:spcAft>
                  <a:spcPts val="0"/>
                </a:spcAft>
                <a:buClr>
                  <a:srgbClr val="000000"/>
                </a:buClr>
                <a:buSzPts val="1798"/>
                <a:buFont typeface="Noto Sans Symbols"/>
                <a:buNone/>
              </a:pPr>
              <a:r>
                <a:t/>
              </a:r>
              <a:endParaRPr b="0" i="0" sz="1798" u="none" cap="none" strike="noStrike">
                <a:solidFill>
                  <a:srgbClr val="000000"/>
                </a:solidFill>
                <a:latin typeface="Arial"/>
                <a:ea typeface="Arial"/>
                <a:cs typeface="Arial"/>
                <a:sym typeface="Arial"/>
              </a:endParaRPr>
            </a:p>
          </p:txBody>
        </p:sp>
        <p:pic>
          <p:nvPicPr>
            <p:cNvPr id="326" name="Google Shape;326;p19"/>
            <p:cNvPicPr preferRelativeResize="0"/>
            <p:nvPr/>
          </p:nvPicPr>
          <p:blipFill rotWithShape="1">
            <a:blip r:embed="rId4">
              <a:alphaModFix/>
            </a:blip>
            <a:srcRect b="0" l="0" r="0" t="-233"/>
            <a:stretch/>
          </p:blipFill>
          <p:spPr>
            <a:xfrm>
              <a:off x="828616" y="2824648"/>
              <a:ext cx="1546299" cy="1373589"/>
            </a:xfrm>
            <a:prstGeom prst="rect">
              <a:avLst/>
            </a:prstGeom>
            <a:noFill/>
            <a:ln>
              <a:noFill/>
            </a:ln>
          </p:spPr>
        </p:pic>
        <p:sp>
          <p:nvSpPr>
            <p:cNvPr id="327" name="Google Shape;327;p19"/>
            <p:cNvSpPr/>
            <p:nvPr/>
          </p:nvSpPr>
          <p:spPr>
            <a:xfrm>
              <a:off x="2524476" y="3017773"/>
              <a:ext cx="4115853" cy="92307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99" u="none" cap="none" strike="noStrike">
                  <a:solidFill>
                    <a:schemeClr val="lt1"/>
                  </a:solidFill>
                  <a:latin typeface="Arial"/>
                  <a:ea typeface="Arial"/>
                  <a:cs typeface="Arial"/>
                  <a:sym typeface="Arial"/>
                </a:rPr>
                <a:t>Enable Design Scaling</a:t>
              </a:r>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1799" u="none" cap="none" strike="noStrike">
                  <a:solidFill>
                    <a:schemeClr val="lt1"/>
                  </a:solidFill>
                  <a:latin typeface="Arial"/>
                  <a:ea typeface="Arial"/>
                  <a:cs typeface="Arial"/>
                  <a:sym typeface="Arial"/>
                </a:rPr>
                <a:t>Taking advantage of Integration</a:t>
              </a:r>
              <a:endParaRPr/>
            </a:p>
          </p:txBody>
        </p:sp>
        <p:sp>
          <p:nvSpPr>
            <p:cNvPr id="328" name="Google Shape;328;p19"/>
            <p:cNvSpPr txBox="1"/>
            <p:nvPr/>
          </p:nvSpPr>
          <p:spPr>
            <a:xfrm>
              <a:off x="6997352" y="2781296"/>
              <a:ext cx="4268140" cy="1379098"/>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High level synthesis</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High performance place and route</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Power optimization</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3D integration</a:t>
              </a:r>
              <a:endParaRPr/>
            </a:p>
          </p:txBody>
        </p:sp>
      </p:grpSp>
      <p:grpSp>
        <p:nvGrpSpPr>
          <p:cNvPr id="329" name="Google Shape;329;p19"/>
          <p:cNvGrpSpPr/>
          <p:nvPr/>
        </p:nvGrpSpPr>
        <p:grpSpPr>
          <a:xfrm>
            <a:off x="545475" y="1770768"/>
            <a:ext cx="10444714" cy="1416072"/>
            <a:chOff x="820778" y="1269323"/>
            <a:chExt cx="10444714" cy="1416072"/>
          </a:xfrm>
        </p:grpSpPr>
        <p:sp>
          <p:nvSpPr>
            <p:cNvPr id="330" name="Google Shape;330;p19"/>
            <p:cNvSpPr/>
            <p:nvPr/>
          </p:nvSpPr>
          <p:spPr>
            <a:xfrm rot="10800000">
              <a:off x="822579" y="1306298"/>
              <a:ext cx="5819627" cy="1379097"/>
            </a:xfrm>
            <a:prstGeom prst="rect">
              <a:avLst/>
            </a:prstGeom>
            <a:solidFill>
              <a:srgbClr val="32A0A0"/>
            </a:solidFill>
            <a:ln>
              <a:noFill/>
            </a:ln>
          </p:spPr>
          <p:txBody>
            <a:bodyPr anchorCtr="0" anchor="ctr" bIns="53950" lIns="107925" spcFirstLastPara="1" rIns="107925" wrap="square" tIns="53950">
              <a:noAutofit/>
            </a:bodyPr>
            <a:lstStyle/>
            <a:p>
              <a:pPr indent="0" lvl="0" marL="0" marR="0" rtl="0" algn="ctr">
                <a:lnSpc>
                  <a:spcPct val="110000"/>
                </a:lnSpc>
                <a:spcBef>
                  <a:spcPts val="0"/>
                </a:spcBef>
                <a:spcAft>
                  <a:spcPts val="0"/>
                </a:spcAft>
                <a:buClr>
                  <a:srgbClr val="000000"/>
                </a:buClr>
                <a:buSzPts val="1798"/>
                <a:buFont typeface="Noto Sans Symbols"/>
                <a:buNone/>
              </a:pPr>
              <a:r>
                <a:t/>
              </a:r>
              <a:endParaRPr b="0" i="0" sz="1798" u="none" cap="none" strike="noStrike">
                <a:solidFill>
                  <a:srgbClr val="000000"/>
                </a:solidFill>
                <a:latin typeface="Arial"/>
                <a:ea typeface="Arial"/>
                <a:cs typeface="Arial"/>
                <a:sym typeface="Arial"/>
              </a:endParaRPr>
            </a:p>
          </p:txBody>
        </p:sp>
        <p:pic>
          <p:nvPicPr>
            <p:cNvPr id="331" name="Google Shape;331;p19"/>
            <p:cNvPicPr preferRelativeResize="0"/>
            <p:nvPr/>
          </p:nvPicPr>
          <p:blipFill rotWithShape="1">
            <a:blip r:embed="rId5">
              <a:alphaModFix/>
            </a:blip>
            <a:srcRect b="0" l="0" r="0" t="0"/>
            <a:stretch/>
          </p:blipFill>
          <p:spPr>
            <a:xfrm>
              <a:off x="820778" y="1308018"/>
              <a:ext cx="1558112" cy="1374886"/>
            </a:xfrm>
            <a:prstGeom prst="rect">
              <a:avLst/>
            </a:prstGeom>
            <a:noFill/>
            <a:ln>
              <a:noFill/>
            </a:ln>
          </p:spPr>
        </p:pic>
        <p:sp>
          <p:nvSpPr>
            <p:cNvPr id="332" name="Google Shape;332;p19"/>
            <p:cNvSpPr/>
            <p:nvPr/>
          </p:nvSpPr>
          <p:spPr>
            <a:xfrm>
              <a:off x="2524476" y="1508670"/>
              <a:ext cx="4115853" cy="9232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199" u="none" cap="none" strike="noStrike">
                  <a:solidFill>
                    <a:schemeClr val="lt1"/>
                  </a:solidFill>
                  <a:latin typeface="Arial"/>
                  <a:ea typeface="Arial"/>
                  <a:cs typeface="Arial"/>
                  <a:sym typeface="Arial"/>
                </a:rPr>
                <a:t>Enable Technology Scaling</a:t>
              </a:r>
              <a:endParaRPr/>
            </a:p>
            <a:p>
              <a:pPr indent="0" lvl="0" marL="0" marR="0" rtl="0" algn="l">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chemeClr val="lt1"/>
                  </a:solidFill>
                  <a:latin typeface="Arial"/>
                  <a:ea typeface="Arial"/>
                  <a:cs typeface="Arial"/>
                  <a:sym typeface="Arial"/>
                </a:rPr>
                <a:t>New Nodes and 3D</a:t>
              </a:r>
              <a:endParaRPr/>
            </a:p>
          </p:txBody>
        </p:sp>
        <p:sp>
          <p:nvSpPr>
            <p:cNvPr id="333" name="Google Shape;333;p19"/>
            <p:cNvSpPr txBox="1"/>
            <p:nvPr/>
          </p:nvSpPr>
          <p:spPr>
            <a:xfrm>
              <a:off x="6997352" y="1269323"/>
              <a:ext cx="4268140" cy="1379098"/>
            </a:xfrm>
            <a:prstGeom prst="rect">
              <a:avLst/>
            </a:prstGeom>
            <a:noFill/>
            <a:ln>
              <a:noFill/>
            </a:ln>
          </p:spPr>
          <p:txBody>
            <a:bodyPr anchorCtr="0" anchor="ctr" bIns="0" lIns="0" spcFirstLastPara="1" rIns="0" wrap="square" tIns="0">
              <a:noAutofit/>
            </a:bodyPr>
            <a:lstStyle/>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Tool performance scaling</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Design for manufacturability</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Test and yield</a:t>
              </a:r>
              <a:endParaRPr/>
            </a:p>
            <a:p>
              <a:pPr indent="0" lvl="0" marL="0" marR="0" rtl="0" algn="l">
                <a:lnSpc>
                  <a:spcPct val="120000"/>
                </a:lnSpc>
                <a:spcBef>
                  <a:spcPts val="0"/>
                </a:spcBef>
                <a:spcAft>
                  <a:spcPts val="0"/>
                </a:spcAft>
                <a:buNone/>
              </a:pPr>
              <a:r>
                <a:rPr b="0" i="0" lang="en-US" sz="1800" u="none" cap="none" strike="noStrike">
                  <a:solidFill>
                    <a:srgbClr val="000000"/>
                  </a:solidFill>
                  <a:latin typeface="Arial"/>
                  <a:ea typeface="Arial"/>
                  <a:cs typeface="Arial"/>
                  <a:sym typeface="Arial"/>
                </a:rPr>
                <a:t>Computational lithography</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0"/>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t/>
            </a:r>
            <a:endParaRPr/>
          </a:p>
        </p:txBody>
      </p:sp>
      <p:sp>
        <p:nvSpPr>
          <p:cNvPr id="339" name="Google Shape;339;p20"/>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40" name="Google Shape;340;p20"/>
          <p:cNvSpPr txBox="1"/>
          <p:nvPr/>
        </p:nvSpPr>
        <p:spPr>
          <a:xfrm>
            <a:off x="705542" y="3053506"/>
            <a:ext cx="12301766"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ial"/>
                <a:ea typeface="Arial"/>
                <a:cs typeface="Arial"/>
                <a:sym typeface="Arial"/>
              </a:rPr>
              <a:t>Change:	New Protocol / Memory</a:t>
            </a:r>
            <a:br>
              <a:rPr b="0" i="0" lang="en-US" sz="6000" u="none" cap="none" strike="noStrike">
                <a:solidFill>
                  <a:srgbClr val="000000"/>
                </a:solidFill>
                <a:latin typeface="Arial"/>
                <a:ea typeface="Arial"/>
                <a:cs typeface="Arial"/>
                <a:sym typeface="Arial"/>
              </a:rPr>
            </a:br>
            <a:r>
              <a:rPr b="0" i="0" lang="en-US" sz="6000" u="none" cap="none" strike="noStrike">
                <a:solidFill>
                  <a:srgbClr val="000000"/>
                </a:solidFill>
                <a:latin typeface="Arial"/>
                <a:ea typeface="Arial"/>
                <a:cs typeface="Arial"/>
                <a:sym typeface="Arial"/>
              </a:rPr>
              <a:t>				Interface Standards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What EDA can do to support innovation –</a:t>
            </a:r>
            <a:br>
              <a:rPr lang="en-US"/>
            </a:br>
            <a:r>
              <a:rPr lang="en-US"/>
              <a:t>Functional Verification aspects – Verification IP</a:t>
            </a:r>
            <a:endParaRPr/>
          </a:p>
        </p:txBody>
      </p:sp>
      <p:sp>
        <p:nvSpPr>
          <p:cNvPr id="346" name="Google Shape;346;p21"/>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47" name="Google Shape;347;p21"/>
          <p:cNvSpPr txBox="1"/>
          <p:nvPr/>
        </p:nvSpPr>
        <p:spPr>
          <a:xfrm>
            <a:off x="406383" y="1758939"/>
            <a:ext cx="7704971" cy="452431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SoC flow</a:t>
            </a:r>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off-chip IO interfaces - PCIe, USB, Ether, Serial, HDMI, etc</a:t>
            </a:r>
            <a:endParaRPr b="0" i="0" sz="18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off-chip MEM interfaces - DDR, Flash, etc</a:t>
            </a:r>
            <a:endParaRPr b="0" i="0" sz="18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subsys/block internal buses - AMBA AXI, AHB, APB, etc</a:t>
            </a:r>
            <a:endParaRPr b="0" i="0" sz="18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overall behavior &amp; performance scenarios</a:t>
            </a: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3DIC flow</a:t>
            </a:r>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Initial high level functionality checks for chosen 3DIC arch</a:t>
            </a:r>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off-package IO interfaces - PCIe, USB, Ether, Serial, HDMI</a:t>
            </a:r>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off-package MEM interfaces - DDR, Flash</a:t>
            </a:r>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die-to-die IO interfaces - USR, XSR, AIB, HBI, BOW, UCIe</a:t>
            </a:r>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internal MEM interfaces - HBM2/3</a:t>
            </a:r>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subsys/block internal buses - AMBA AXI, AHB, APB</a:t>
            </a:r>
            <a:endParaRPr/>
          </a:p>
          <a:p>
            <a:pPr indent="-285750" lvl="1" marL="7429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Verify overall behavior &amp; performance scenarios</a:t>
            </a:r>
            <a:endParaRPr/>
          </a:p>
          <a:p>
            <a:pPr indent="-171450" lvl="1" marL="7429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All of these require Verification IP and a productive automated flow</a:t>
            </a:r>
            <a:endParaRPr/>
          </a:p>
        </p:txBody>
      </p:sp>
      <p:grpSp>
        <p:nvGrpSpPr>
          <p:cNvPr id="348" name="Google Shape;348;p21"/>
          <p:cNvGrpSpPr/>
          <p:nvPr/>
        </p:nvGrpSpPr>
        <p:grpSpPr>
          <a:xfrm>
            <a:off x="8140363" y="1582397"/>
            <a:ext cx="4999429" cy="4877285"/>
            <a:chOff x="7421078" y="1359311"/>
            <a:chExt cx="3625568" cy="3544651"/>
          </a:xfrm>
        </p:grpSpPr>
        <p:sp>
          <p:nvSpPr>
            <p:cNvPr id="349" name="Google Shape;349;p21"/>
            <p:cNvSpPr/>
            <p:nvPr/>
          </p:nvSpPr>
          <p:spPr>
            <a:xfrm>
              <a:off x="7541393" y="1484851"/>
              <a:ext cx="3393195" cy="3296874"/>
            </a:xfrm>
            <a:prstGeom prst="rect">
              <a:avLst/>
            </a:prstGeom>
            <a:solidFill>
              <a:schemeClr val="accent5"/>
            </a:solidFill>
            <a:ln>
              <a:noFill/>
            </a:ln>
          </p:spPr>
          <p:txBody>
            <a:bodyPr anchorCtr="0" anchor="b" bIns="72000" lIns="108000" spcFirstLastPara="1" rIns="108000" wrap="square" tIns="72000">
              <a:noAutofit/>
            </a:bodyPr>
            <a:lstStyle/>
            <a:p>
              <a:pPr indent="0" lvl="0" marL="0" marR="0" rtl="0" algn="l">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SiP</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Package</a:t>
              </a:r>
              <a:endParaRPr/>
            </a:p>
          </p:txBody>
        </p:sp>
        <p:grpSp>
          <p:nvGrpSpPr>
            <p:cNvPr id="350" name="Google Shape;350;p21"/>
            <p:cNvGrpSpPr/>
            <p:nvPr/>
          </p:nvGrpSpPr>
          <p:grpSpPr>
            <a:xfrm>
              <a:off x="7421078" y="1359311"/>
              <a:ext cx="3625568" cy="3544651"/>
              <a:chOff x="7421078" y="1359311"/>
              <a:chExt cx="3625568" cy="3544651"/>
            </a:xfrm>
          </p:grpSpPr>
          <p:sp>
            <p:nvSpPr>
              <p:cNvPr id="351" name="Google Shape;351;p21"/>
              <p:cNvSpPr/>
              <p:nvPr/>
            </p:nvSpPr>
            <p:spPr>
              <a:xfrm>
                <a:off x="8766364" y="2310063"/>
                <a:ext cx="922782" cy="75939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ASIC</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DIE A</a:t>
                </a:r>
                <a:endParaRPr/>
              </a:p>
            </p:txBody>
          </p:sp>
          <p:sp>
            <p:nvSpPr>
              <p:cNvPr id="352" name="Google Shape;352;p21"/>
              <p:cNvSpPr/>
              <p:nvPr/>
            </p:nvSpPr>
            <p:spPr>
              <a:xfrm>
                <a:off x="8766364" y="3253338"/>
                <a:ext cx="922782" cy="738905"/>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ASIC</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DIE B</a:t>
                </a:r>
                <a:endParaRPr/>
              </a:p>
            </p:txBody>
          </p:sp>
          <p:sp>
            <p:nvSpPr>
              <p:cNvPr id="353" name="Google Shape;353;p21"/>
              <p:cNvSpPr/>
              <p:nvPr/>
            </p:nvSpPr>
            <p:spPr>
              <a:xfrm>
                <a:off x="10077857" y="2270029"/>
                <a:ext cx="653436" cy="356534"/>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Analog</a:t>
                </a:r>
                <a:endParaRPr/>
              </a:p>
            </p:txBody>
          </p:sp>
          <p:sp>
            <p:nvSpPr>
              <p:cNvPr id="354" name="Google Shape;354;p21"/>
              <p:cNvSpPr/>
              <p:nvPr/>
            </p:nvSpPr>
            <p:spPr>
              <a:xfrm>
                <a:off x="10078362" y="2693672"/>
                <a:ext cx="656752" cy="356533"/>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DSP</a:t>
                </a:r>
                <a:endParaRPr/>
              </a:p>
            </p:txBody>
          </p:sp>
          <p:sp>
            <p:nvSpPr>
              <p:cNvPr id="355" name="Google Shape;355;p21"/>
              <p:cNvSpPr/>
              <p:nvPr/>
            </p:nvSpPr>
            <p:spPr>
              <a:xfrm>
                <a:off x="7740238" y="2565112"/>
                <a:ext cx="612144" cy="58771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HBM A</a:t>
                </a:r>
                <a:endParaRPr/>
              </a:p>
            </p:txBody>
          </p:sp>
          <p:sp>
            <p:nvSpPr>
              <p:cNvPr id="356" name="Google Shape;356;p21"/>
              <p:cNvSpPr/>
              <p:nvPr/>
            </p:nvSpPr>
            <p:spPr>
              <a:xfrm>
                <a:off x="8934362" y="4182754"/>
                <a:ext cx="586786" cy="453008"/>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56G</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PHY</a:t>
                </a:r>
                <a:endParaRPr/>
              </a:p>
            </p:txBody>
          </p:sp>
          <p:sp>
            <p:nvSpPr>
              <p:cNvPr id="357" name="Google Shape;357;p21"/>
              <p:cNvSpPr/>
              <p:nvPr/>
            </p:nvSpPr>
            <p:spPr>
              <a:xfrm>
                <a:off x="7740238" y="3483774"/>
                <a:ext cx="612144" cy="587712"/>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HBM B</a:t>
                </a:r>
                <a:endParaRPr/>
              </a:p>
            </p:txBody>
          </p:sp>
          <p:cxnSp>
            <p:nvCxnSpPr>
              <p:cNvPr id="358" name="Google Shape;358;p21"/>
              <p:cNvCxnSpPr>
                <a:endCxn id="351" idx="0"/>
              </p:cNvCxnSpPr>
              <p:nvPr/>
            </p:nvCxnSpPr>
            <p:spPr>
              <a:xfrm>
                <a:off x="9225355" y="2122863"/>
                <a:ext cx="2400" cy="187200"/>
              </a:xfrm>
              <a:prstGeom prst="straightConnector1">
                <a:avLst/>
              </a:prstGeom>
              <a:noFill/>
              <a:ln cap="flat" cmpd="sng" w="9525">
                <a:solidFill>
                  <a:schemeClr val="accent1"/>
                </a:solidFill>
                <a:prstDash val="solid"/>
                <a:round/>
                <a:headEnd len="med" w="med" type="triangle"/>
                <a:tailEnd len="med" w="med" type="triangle"/>
              </a:ln>
            </p:spPr>
          </p:cxnSp>
          <p:cxnSp>
            <p:nvCxnSpPr>
              <p:cNvPr id="359" name="Google Shape;359;p21"/>
              <p:cNvCxnSpPr>
                <a:stCxn id="351" idx="2"/>
                <a:endCxn id="352" idx="0"/>
              </p:cNvCxnSpPr>
              <p:nvPr/>
            </p:nvCxnSpPr>
            <p:spPr>
              <a:xfrm>
                <a:off x="9227755" y="3069455"/>
                <a:ext cx="0" cy="183900"/>
              </a:xfrm>
              <a:prstGeom prst="straightConnector1">
                <a:avLst/>
              </a:prstGeom>
              <a:noFill/>
              <a:ln cap="flat" cmpd="sng" w="9525">
                <a:solidFill>
                  <a:schemeClr val="accent1"/>
                </a:solidFill>
                <a:prstDash val="solid"/>
                <a:round/>
                <a:headEnd len="med" w="med" type="triangle"/>
                <a:tailEnd len="med" w="med" type="triangle"/>
              </a:ln>
            </p:spPr>
          </p:cxnSp>
          <p:cxnSp>
            <p:nvCxnSpPr>
              <p:cNvPr id="360" name="Google Shape;360;p21"/>
              <p:cNvCxnSpPr>
                <a:stCxn id="352" idx="2"/>
                <a:endCxn id="356" idx="0"/>
              </p:cNvCxnSpPr>
              <p:nvPr/>
            </p:nvCxnSpPr>
            <p:spPr>
              <a:xfrm>
                <a:off x="9227755" y="3992243"/>
                <a:ext cx="0" cy="190500"/>
              </a:xfrm>
              <a:prstGeom prst="straightConnector1">
                <a:avLst/>
              </a:prstGeom>
              <a:noFill/>
              <a:ln cap="flat" cmpd="sng" w="9525">
                <a:solidFill>
                  <a:schemeClr val="accent1"/>
                </a:solidFill>
                <a:prstDash val="solid"/>
                <a:round/>
                <a:headEnd len="med" w="med" type="triangle"/>
                <a:tailEnd len="med" w="med" type="triangle"/>
              </a:ln>
            </p:spPr>
          </p:cxnSp>
          <p:cxnSp>
            <p:nvCxnSpPr>
              <p:cNvPr id="361" name="Google Shape;361;p21"/>
              <p:cNvCxnSpPr>
                <a:stCxn id="351" idx="1"/>
              </p:cNvCxnSpPr>
              <p:nvPr/>
            </p:nvCxnSpPr>
            <p:spPr>
              <a:xfrm rot="10800000">
                <a:off x="8476864" y="2469559"/>
                <a:ext cx="289500" cy="220200"/>
              </a:xfrm>
              <a:prstGeom prst="straightConnector1">
                <a:avLst/>
              </a:prstGeom>
              <a:noFill/>
              <a:ln cap="flat" cmpd="sng" w="9525">
                <a:solidFill>
                  <a:schemeClr val="accent1"/>
                </a:solidFill>
                <a:prstDash val="solid"/>
                <a:round/>
                <a:headEnd len="med" w="med" type="triangle"/>
                <a:tailEnd len="sm" w="sm" type="none"/>
              </a:ln>
            </p:spPr>
          </p:cxnSp>
          <p:cxnSp>
            <p:nvCxnSpPr>
              <p:cNvPr id="362" name="Google Shape;362;p21"/>
              <p:cNvCxnSpPr>
                <a:stCxn id="355" idx="3"/>
                <a:endCxn id="351" idx="1"/>
              </p:cNvCxnSpPr>
              <p:nvPr/>
            </p:nvCxnSpPr>
            <p:spPr>
              <a:xfrm flipH="1" rot="10800000">
                <a:off x="8352382" y="2689768"/>
                <a:ext cx="414000" cy="169200"/>
              </a:xfrm>
              <a:prstGeom prst="straightConnector1">
                <a:avLst/>
              </a:prstGeom>
              <a:noFill/>
              <a:ln cap="flat" cmpd="sng" w="9525">
                <a:solidFill>
                  <a:schemeClr val="accent1"/>
                </a:solidFill>
                <a:prstDash val="solid"/>
                <a:round/>
                <a:headEnd len="med" w="med" type="triangle"/>
                <a:tailEnd len="med" w="med" type="triangle"/>
              </a:ln>
            </p:spPr>
          </p:cxnSp>
          <p:cxnSp>
            <p:nvCxnSpPr>
              <p:cNvPr id="363" name="Google Shape;363;p21"/>
              <p:cNvCxnSpPr>
                <a:endCxn id="352" idx="1"/>
              </p:cNvCxnSpPr>
              <p:nvPr/>
            </p:nvCxnSpPr>
            <p:spPr>
              <a:xfrm>
                <a:off x="8476864" y="3392391"/>
                <a:ext cx="289500" cy="230400"/>
              </a:xfrm>
              <a:prstGeom prst="straightConnector1">
                <a:avLst/>
              </a:prstGeom>
              <a:noFill/>
              <a:ln cap="flat" cmpd="sng" w="9525">
                <a:solidFill>
                  <a:schemeClr val="accent1"/>
                </a:solidFill>
                <a:prstDash val="solid"/>
                <a:round/>
                <a:headEnd len="sm" w="sm" type="none"/>
                <a:tailEnd len="med" w="med" type="triangle"/>
              </a:ln>
            </p:spPr>
          </p:cxnSp>
          <p:cxnSp>
            <p:nvCxnSpPr>
              <p:cNvPr id="364" name="Google Shape;364;p21"/>
              <p:cNvCxnSpPr>
                <a:stCxn id="357" idx="3"/>
                <a:endCxn id="352" idx="1"/>
              </p:cNvCxnSpPr>
              <p:nvPr/>
            </p:nvCxnSpPr>
            <p:spPr>
              <a:xfrm flipH="1" rot="10800000">
                <a:off x="8352382" y="3622830"/>
                <a:ext cx="414000" cy="154800"/>
              </a:xfrm>
              <a:prstGeom prst="straightConnector1">
                <a:avLst/>
              </a:prstGeom>
              <a:noFill/>
              <a:ln cap="flat" cmpd="sng" w="9525">
                <a:solidFill>
                  <a:schemeClr val="accent1"/>
                </a:solidFill>
                <a:prstDash val="solid"/>
                <a:round/>
                <a:headEnd len="med" w="med" type="triangle"/>
                <a:tailEnd len="med" w="med" type="triangle"/>
              </a:ln>
            </p:spPr>
          </p:cxnSp>
          <p:cxnSp>
            <p:nvCxnSpPr>
              <p:cNvPr id="365" name="Google Shape;365;p21"/>
              <p:cNvCxnSpPr>
                <a:stCxn id="352" idx="3"/>
              </p:cNvCxnSpPr>
              <p:nvPr/>
            </p:nvCxnSpPr>
            <p:spPr>
              <a:xfrm>
                <a:off x="9689146" y="3622791"/>
                <a:ext cx="1357500" cy="6300"/>
              </a:xfrm>
              <a:prstGeom prst="straightConnector1">
                <a:avLst/>
              </a:prstGeom>
              <a:noFill/>
              <a:ln cap="flat" cmpd="sng" w="9525">
                <a:solidFill>
                  <a:schemeClr val="accent1"/>
                </a:solidFill>
                <a:prstDash val="solid"/>
                <a:round/>
                <a:headEnd len="med" w="med" type="triangle"/>
                <a:tailEnd len="med" w="med" type="triangle"/>
              </a:ln>
            </p:spPr>
          </p:cxnSp>
          <p:cxnSp>
            <p:nvCxnSpPr>
              <p:cNvPr id="366" name="Google Shape;366;p21"/>
              <p:cNvCxnSpPr>
                <a:stCxn id="351" idx="3"/>
                <a:endCxn id="354" idx="1"/>
              </p:cNvCxnSpPr>
              <p:nvPr/>
            </p:nvCxnSpPr>
            <p:spPr>
              <a:xfrm>
                <a:off x="9689146" y="2689759"/>
                <a:ext cx="389100" cy="182100"/>
              </a:xfrm>
              <a:prstGeom prst="straightConnector1">
                <a:avLst/>
              </a:prstGeom>
              <a:noFill/>
              <a:ln cap="flat" cmpd="sng" w="9525">
                <a:solidFill>
                  <a:schemeClr val="accent1"/>
                </a:solidFill>
                <a:prstDash val="solid"/>
                <a:round/>
                <a:headEnd len="med" w="med" type="triangle"/>
                <a:tailEnd len="med" w="med" type="triangle"/>
              </a:ln>
            </p:spPr>
          </p:cxnSp>
          <p:cxnSp>
            <p:nvCxnSpPr>
              <p:cNvPr id="367" name="Google Shape;367;p21"/>
              <p:cNvCxnSpPr>
                <a:stCxn id="353" idx="1"/>
                <a:endCxn id="351" idx="3"/>
              </p:cNvCxnSpPr>
              <p:nvPr/>
            </p:nvCxnSpPr>
            <p:spPr>
              <a:xfrm flipH="1">
                <a:off x="9689057" y="2448296"/>
                <a:ext cx="388800" cy="241500"/>
              </a:xfrm>
              <a:prstGeom prst="straightConnector1">
                <a:avLst/>
              </a:prstGeom>
              <a:noFill/>
              <a:ln cap="flat" cmpd="sng" w="9525">
                <a:solidFill>
                  <a:schemeClr val="accent1"/>
                </a:solidFill>
                <a:prstDash val="solid"/>
                <a:round/>
                <a:headEnd len="med" w="med" type="triangle"/>
                <a:tailEnd len="med" w="med" type="triangle"/>
              </a:ln>
            </p:spPr>
          </p:cxnSp>
          <p:cxnSp>
            <p:nvCxnSpPr>
              <p:cNvPr id="368" name="Google Shape;368;p21"/>
              <p:cNvCxnSpPr/>
              <p:nvPr/>
            </p:nvCxnSpPr>
            <p:spPr>
              <a:xfrm>
                <a:off x="9421985"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69" name="Google Shape;369;p21"/>
              <p:cNvCxnSpPr/>
              <p:nvPr/>
            </p:nvCxnSpPr>
            <p:spPr>
              <a:xfrm>
                <a:off x="9836572"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70" name="Google Shape;370;p21"/>
              <p:cNvCxnSpPr/>
              <p:nvPr/>
            </p:nvCxnSpPr>
            <p:spPr>
              <a:xfrm>
                <a:off x="10251159"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71" name="Google Shape;371;p21"/>
              <p:cNvCxnSpPr/>
              <p:nvPr/>
            </p:nvCxnSpPr>
            <p:spPr>
              <a:xfrm>
                <a:off x="10665748"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72" name="Google Shape;372;p21"/>
              <p:cNvCxnSpPr/>
              <p:nvPr/>
            </p:nvCxnSpPr>
            <p:spPr>
              <a:xfrm>
                <a:off x="9007398"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73" name="Google Shape;373;p21"/>
              <p:cNvCxnSpPr/>
              <p:nvPr/>
            </p:nvCxnSpPr>
            <p:spPr>
              <a:xfrm>
                <a:off x="8592811"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74" name="Google Shape;374;p21"/>
              <p:cNvCxnSpPr/>
              <p:nvPr/>
            </p:nvCxnSpPr>
            <p:spPr>
              <a:xfrm>
                <a:off x="8178224"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75" name="Google Shape;375;p21"/>
              <p:cNvCxnSpPr/>
              <p:nvPr/>
            </p:nvCxnSpPr>
            <p:spPr>
              <a:xfrm>
                <a:off x="7763637" y="1359311"/>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76" name="Google Shape;376;p21"/>
              <p:cNvCxnSpPr>
                <a:stCxn id="356" idx="2"/>
              </p:cNvCxnSpPr>
              <p:nvPr/>
            </p:nvCxnSpPr>
            <p:spPr>
              <a:xfrm>
                <a:off x="9227755" y="4635762"/>
                <a:ext cx="2400" cy="268200"/>
              </a:xfrm>
              <a:prstGeom prst="straightConnector1">
                <a:avLst/>
              </a:prstGeom>
              <a:noFill/>
              <a:ln cap="flat" cmpd="sng" w="9525">
                <a:solidFill>
                  <a:schemeClr val="accent1"/>
                </a:solidFill>
                <a:prstDash val="solid"/>
                <a:round/>
                <a:headEnd len="med" w="med" type="triangle"/>
                <a:tailEnd len="med" w="med" type="triangle"/>
              </a:ln>
            </p:spPr>
          </p:cxnSp>
          <p:cxnSp>
            <p:nvCxnSpPr>
              <p:cNvPr id="377" name="Google Shape;377;p21"/>
              <p:cNvCxnSpPr/>
              <p:nvPr/>
            </p:nvCxnSpPr>
            <p:spPr>
              <a:xfrm>
                <a:off x="7421078" y="2469608"/>
                <a:ext cx="1061017" cy="0"/>
              </a:xfrm>
              <a:prstGeom prst="straightConnector1">
                <a:avLst/>
              </a:prstGeom>
              <a:noFill/>
              <a:ln cap="flat" cmpd="sng" w="9525">
                <a:solidFill>
                  <a:schemeClr val="accent1"/>
                </a:solidFill>
                <a:prstDash val="solid"/>
                <a:round/>
                <a:headEnd len="med" w="med" type="triangle"/>
                <a:tailEnd len="sm" w="sm" type="none"/>
              </a:ln>
            </p:spPr>
          </p:cxnSp>
          <p:cxnSp>
            <p:nvCxnSpPr>
              <p:cNvPr id="378" name="Google Shape;378;p21"/>
              <p:cNvCxnSpPr/>
              <p:nvPr/>
            </p:nvCxnSpPr>
            <p:spPr>
              <a:xfrm>
                <a:off x="7421078" y="3392398"/>
                <a:ext cx="1061017" cy="0"/>
              </a:xfrm>
              <a:prstGeom prst="straightConnector1">
                <a:avLst/>
              </a:prstGeom>
              <a:noFill/>
              <a:ln cap="flat" cmpd="sng" w="9525">
                <a:solidFill>
                  <a:schemeClr val="accent1"/>
                </a:solidFill>
                <a:prstDash val="solid"/>
                <a:round/>
                <a:headEnd len="med" w="med" type="triangle"/>
                <a:tailEnd len="sm" w="sm" type="none"/>
              </a:ln>
            </p:spPr>
          </p:cxnSp>
          <p:cxnSp>
            <p:nvCxnSpPr>
              <p:cNvPr id="379" name="Google Shape;379;p21"/>
              <p:cNvCxnSpPr>
                <a:stCxn id="353" idx="3"/>
              </p:cNvCxnSpPr>
              <p:nvPr/>
            </p:nvCxnSpPr>
            <p:spPr>
              <a:xfrm>
                <a:off x="10731293" y="2448296"/>
                <a:ext cx="299400" cy="0"/>
              </a:xfrm>
              <a:prstGeom prst="straightConnector1">
                <a:avLst/>
              </a:prstGeom>
              <a:noFill/>
              <a:ln cap="flat" cmpd="sng" w="9525">
                <a:solidFill>
                  <a:schemeClr val="accent1"/>
                </a:solidFill>
                <a:prstDash val="solid"/>
                <a:round/>
                <a:headEnd len="med" w="med" type="triangle"/>
                <a:tailEnd len="med" w="med" type="triangle"/>
              </a:ln>
            </p:spPr>
          </p:cxnSp>
          <p:sp>
            <p:nvSpPr>
              <p:cNvPr id="380" name="Google Shape;380;p21"/>
              <p:cNvSpPr/>
              <p:nvPr/>
            </p:nvSpPr>
            <p:spPr>
              <a:xfrm>
                <a:off x="8034518"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381" name="Google Shape;381;p21"/>
              <p:cNvSpPr/>
              <p:nvPr/>
            </p:nvSpPr>
            <p:spPr>
              <a:xfrm>
                <a:off x="8448175"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382" name="Google Shape;382;p21"/>
              <p:cNvSpPr/>
              <p:nvPr/>
            </p:nvSpPr>
            <p:spPr>
              <a:xfrm>
                <a:off x="8861832"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383" name="Google Shape;383;p21"/>
              <p:cNvSpPr/>
              <p:nvPr/>
            </p:nvSpPr>
            <p:spPr>
              <a:xfrm>
                <a:off x="9275489"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384" name="Google Shape;384;p21"/>
              <p:cNvSpPr/>
              <p:nvPr/>
            </p:nvSpPr>
            <p:spPr>
              <a:xfrm>
                <a:off x="9689146"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385" name="Google Shape;385;p21"/>
              <p:cNvSpPr/>
              <p:nvPr/>
            </p:nvSpPr>
            <p:spPr>
              <a:xfrm>
                <a:off x="10102803"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386" name="Google Shape;386;p21"/>
              <p:cNvSpPr/>
              <p:nvPr/>
            </p:nvSpPr>
            <p:spPr>
              <a:xfrm>
                <a:off x="10516457"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387" name="Google Shape;387;p21"/>
              <p:cNvSpPr/>
              <p:nvPr/>
            </p:nvSpPr>
            <p:spPr>
              <a:xfrm>
                <a:off x="7620861" y="1589330"/>
                <a:ext cx="317865" cy="311386"/>
              </a:xfrm>
              <a:prstGeom prst="rect">
                <a:avLst/>
              </a:prstGeom>
              <a:solidFill>
                <a:schemeClr val="accent6">
                  <a:alpha val="80000"/>
                </a:schemeClr>
              </a:solidFill>
              <a:ln>
                <a:noFill/>
              </a:ln>
            </p:spPr>
            <p:txBody>
              <a:bodyPr anchorCtr="0" anchor="ctr" bIns="72000" lIns="108000" spcFirstLastPara="1" rIns="108000" wrap="square" tIns="72000">
                <a:noAutofit/>
              </a:bodyPr>
              <a:lstStyle/>
              <a:p>
                <a:pPr indent="0" lvl="0" marL="0" marR="0" rtl="0" algn="ctr">
                  <a:lnSpc>
                    <a:spcPct val="80000"/>
                  </a:lnSpc>
                  <a:spcBef>
                    <a:spcPts val="0"/>
                  </a:spcBef>
                  <a:spcAft>
                    <a:spcPts val="0"/>
                  </a:spcAft>
                  <a:buNone/>
                </a:pPr>
                <a:r>
                  <a:rPr b="0" i="0" lang="en-US" sz="1050" u="none" cap="none" strike="noStrike">
                    <a:solidFill>
                      <a:schemeClr val="lt1"/>
                    </a:solidFill>
                    <a:latin typeface="Arial"/>
                    <a:ea typeface="Arial"/>
                    <a:cs typeface="Arial"/>
                    <a:sym typeface="Arial"/>
                  </a:rPr>
                  <a:t>110G</a:t>
                </a:r>
                <a:br>
                  <a:rPr b="0" i="0" lang="en-US" sz="1050" u="none" cap="none" strike="noStrike">
                    <a:solidFill>
                      <a:schemeClr val="lt1"/>
                    </a:solidFill>
                    <a:latin typeface="Arial"/>
                    <a:ea typeface="Arial"/>
                    <a:cs typeface="Arial"/>
                    <a:sym typeface="Arial"/>
                  </a:rPr>
                </a:br>
                <a:r>
                  <a:rPr b="0" i="0" lang="en-US" sz="1050" u="none" cap="none" strike="noStrike">
                    <a:solidFill>
                      <a:schemeClr val="lt1"/>
                    </a:solidFill>
                    <a:latin typeface="Arial"/>
                    <a:ea typeface="Arial"/>
                    <a:cs typeface="Arial"/>
                    <a:sym typeface="Arial"/>
                  </a:rPr>
                  <a:t>PHY</a:t>
                </a:r>
                <a:endParaRPr/>
              </a:p>
            </p:txBody>
          </p:sp>
          <p:sp>
            <p:nvSpPr>
              <p:cNvPr id="388" name="Google Shape;388;p21"/>
              <p:cNvSpPr txBox="1"/>
              <p:nvPr/>
            </p:nvSpPr>
            <p:spPr>
              <a:xfrm>
                <a:off x="10307353" y="3410338"/>
                <a:ext cx="41678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DDR5</a:t>
                </a:r>
                <a:endParaRPr/>
              </a:p>
            </p:txBody>
          </p:sp>
          <p:sp>
            <p:nvSpPr>
              <p:cNvPr id="389" name="Google Shape;389;p21"/>
              <p:cNvSpPr txBox="1"/>
              <p:nvPr/>
            </p:nvSpPr>
            <p:spPr>
              <a:xfrm>
                <a:off x="7721555" y="3206002"/>
                <a:ext cx="386324"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GPIO</a:t>
                </a:r>
                <a:endParaRPr/>
              </a:p>
            </p:txBody>
          </p:sp>
          <p:sp>
            <p:nvSpPr>
              <p:cNvPr id="390" name="Google Shape;390;p21"/>
              <p:cNvSpPr txBox="1"/>
              <p:nvPr/>
            </p:nvSpPr>
            <p:spPr>
              <a:xfrm>
                <a:off x="7721555" y="2301243"/>
                <a:ext cx="386324"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GPIO</a:t>
                </a:r>
                <a:endParaRPr/>
              </a:p>
            </p:txBody>
          </p:sp>
          <p:cxnSp>
            <p:nvCxnSpPr>
              <p:cNvPr id="391" name="Google Shape;391;p21"/>
              <p:cNvCxnSpPr/>
              <p:nvPr/>
            </p:nvCxnSpPr>
            <p:spPr>
              <a:xfrm>
                <a:off x="7615680" y="2103677"/>
                <a:ext cx="3214900" cy="0"/>
              </a:xfrm>
              <a:prstGeom prst="straightConnector1">
                <a:avLst/>
              </a:prstGeom>
              <a:noFill/>
              <a:ln cap="flat" cmpd="sng" w="9525">
                <a:solidFill>
                  <a:schemeClr val="accent1"/>
                </a:solidFill>
                <a:prstDash val="solid"/>
                <a:round/>
                <a:headEnd len="med" w="med" type="triangle"/>
                <a:tailEnd len="med" w="med" type="triangle"/>
              </a:ln>
            </p:spPr>
          </p:cxnSp>
          <p:grpSp>
            <p:nvGrpSpPr>
              <p:cNvPr id="392" name="Google Shape;392;p21"/>
              <p:cNvGrpSpPr/>
              <p:nvPr/>
            </p:nvGrpSpPr>
            <p:grpSpPr>
              <a:xfrm>
                <a:off x="7763637" y="1912235"/>
                <a:ext cx="2904573" cy="192189"/>
                <a:chOff x="7964973" y="1870925"/>
                <a:chExt cx="2904573" cy="233499"/>
              </a:xfrm>
            </p:grpSpPr>
            <p:cxnSp>
              <p:nvCxnSpPr>
                <p:cNvPr id="393" name="Google Shape;393;p21"/>
                <p:cNvCxnSpPr/>
                <p:nvPr/>
              </p:nvCxnSpPr>
              <p:spPr>
                <a:xfrm>
                  <a:off x="9623321"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94" name="Google Shape;394;p21"/>
                <p:cNvCxnSpPr/>
                <p:nvPr/>
              </p:nvCxnSpPr>
              <p:spPr>
                <a:xfrm>
                  <a:off x="10037908"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95" name="Google Shape;395;p21"/>
                <p:cNvCxnSpPr/>
                <p:nvPr/>
              </p:nvCxnSpPr>
              <p:spPr>
                <a:xfrm>
                  <a:off x="10452495"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96" name="Google Shape;396;p21"/>
                <p:cNvCxnSpPr/>
                <p:nvPr/>
              </p:nvCxnSpPr>
              <p:spPr>
                <a:xfrm>
                  <a:off x="10867084"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97" name="Google Shape;397;p21"/>
                <p:cNvCxnSpPr/>
                <p:nvPr/>
              </p:nvCxnSpPr>
              <p:spPr>
                <a:xfrm>
                  <a:off x="9208734"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98" name="Google Shape;398;p21"/>
                <p:cNvCxnSpPr/>
                <p:nvPr/>
              </p:nvCxnSpPr>
              <p:spPr>
                <a:xfrm>
                  <a:off x="8794147"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399" name="Google Shape;399;p21"/>
                <p:cNvCxnSpPr/>
                <p:nvPr/>
              </p:nvCxnSpPr>
              <p:spPr>
                <a:xfrm>
                  <a:off x="8379560" y="1870925"/>
                  <a:ext cx="2462" cy="233499"/>
                </a:xfrm>
                <a:prstGeom prst="straightConnector1">
                  <a:avLst/>
                </a:prstGeom>
                <a:noFill/>
                <a:ln cap="flat" cmpd="sng" w="9525">
                  <a:solidFill>
                    <a:schemeClr val="accent1"/>
                  </a:solidFill>
                  <a:prstDash val="solid"/>
                  <a:round/>
                  <a:headEnd len="med" w="med" type="triangle"/>
                  <a:tailEnd len="med" w="med" type="triangle"/>
                </a:ln>
              </p:spPr>
            </p:cxnSp>
            <p:cxnSp>
              <p:nvCxnSpPr>
                <p:cNvPr id="400" name="Google Shape;400;p21"/>
                <p:cNvCxnSpPr/>
                <p:nvPr/>
              </p:nvCxnSpPr>
              <p:spPr>
                <a:xfrm>
                  <a:off x="7964973" y="1870925"/>
                  <a:ext cx="2462" cy="233499"/>
                </a:xfrm>
                <a:prstGeom prst="straightConnector1">
                  <a:avLst/>
                </a:prstGeom>
                <a:noFill/>
                <a:ln cap="flat" cmpd="sng" w="9525">
                  <a:solidFill>
                    <a:schemeClr val="accent1"/>
                  </a:solidFill>
                  <a:prstDash val="solid"/>
                  <a:round/>
                  <a:headEnd len="med" w="med" type="triangle"/>
                  <a:tailEnd len="med" w="med" type="triangle"/>
                </a:ln>
              </p:spPr>
            </p:cxnSp>
          </p:gr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2"/>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What EDA can do to support innovation –</a:t>
            </a:r>
            <a:br>
              <a:rPr lang="en-US"/>
            </a:br>
            <a:r>
              <a:rPr lang="en-US"/>
              <a:t>Productivity improvements for complex protocol verification</a:t>
            </a:r>
            <a:endParaRPr/>
          </a:p>
        </p:txBody>
      </p:sp>
      <p:sp>
        <p:nvSpPr>
          <p:cNvPr id="406" name="Google Shape;406;p22"/>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07" name="Google Shape;407;p22"/>
          <p:cNvSpPr/>
          <p:nvPr/>
        </p:nvSpPr>
        <p:spPr>
          <a:xfrm>
            <a:off x="5219240" y="1766714"/>
            <a:ext cx="5001099" cy="3074108"/>
          </a:xfrm>
          <a:prstGeom prst="roundRect">
            <a:avLst>
              <a:gd fmla="val 16667" name="adj"/>
            </a:avLst>
          </a:prstGeom>
          <a:solidFill>
            <a:srgbClr val="E5E5E5"/>
          </a:solidFill>
          <a:ln>
            <a:noFill/>
          </a:ln>
        </p:spPr>
        <p:txBody>
          <a:bodyPr anchorCtr="0" anchor="t" bIns="72000" lIns="108000" spcFirstLastPara="1" rIns="108000" wrap="square" tIns="720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8" name="Google Shape;408;p22"/>
          <p:cNvSpPr/>
          <p:nvPr/>
        </p:nvSpPr>
        <p:spPr>
          <a:xfrm>
            <a:off x="515102" y="2145416"/>
            <a:ext cx="1447939" cy="1447939"/>
          </a:xfrm>
          <a:prstGeom prst="roundRect">
            <a:avLst>
              <a:gd fmla="val 10000" name="adj"/>
            </a:avLst>
          </a:prstGeom>
          <a:blipFill rotWithShape="1">
            <a:blip r:embed="rId3">
              <a:alphaModFix/>
            </a:blip>
            <a:stretch>
              <a:fillRect b="0" l="-5999" r="-5998" t="0"/>
            </a:stretch>
          </a:blip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2"/>
          <p:cNvSpPr/>
          <p:nvPr/>
        </p:nvSpPr>
        <p:spPr>
          <a:xfrm>
            <a:off x="502158" y="3014180"/>
            <a:ext cx="1945248" cy="1447939"/>
          </a:xfrm>
          <a:custGeom>
            <a:rect b="b" l="l" r="r" t="t"/>
            <a:pathLst>
              <a:path extrusionOk="0" h="1447939" w="1945248">
                <a:moveTo>
                  <a:pt x="0" y="144794"/>
                </a:moveTo>
                <a:cubicBezTo>
                  <a:pt x="0" y="64826"/>
                  <a:pt x="64826" y="0"/>
                  <a:pt x="144794" y="0"/>
                </a:cubicBezTo>
                <a:lnTo>
                  <a:pt x="1800454" y="0"/>
                </a:lnTo>
                <a:cubicBezTo>
                  <a:pt x="1880422" y="0"/>
                  <a:pt x="1945248" y="64826"/>
                  <a:pt x="1945248" y="144794"/>
                </a:cubicBezTo>
                <a:lnTo>
                  <a:pt x="1945248" y="1303145"/>
                </a:lnTo>
                <a:cubicBezTo>
                  <a:pt x="1945248" y="1383113"/>
                  <a:pt x="1880422" y="1447939"/>
                  <a:pt x="1800454" y="1447939"/>
                </a:cubicBezTo>
                <a:lnTo>
                  <a:pt x="144794" y="1447939"/>
                </a:lnTo>
                <a:cubicBezTo>
                  <a:pt x="64826" y="1447939"/>
                  <a:pt x="0" y="1383113"/>
                  <a:pt x="0" y="1303145"/>
                </a:cubicBezTo>
                <a:lnTo>
                  <a:pt x="0" y="144794"/>
                </a:lnTo>
                <a:close/>
              </a:path>
            </a:pathLst>
          </a:custGeom>
          <a:solidFill>
            <a:schemeClr val="accent1"/>
          </a:solidFill>
          <a:ln>
            <a:noFill/>
          </a:ln>
          <a:effectLst>
            <a:outerShdw blurRad="40000" rotWithShape="0" dir="5400000" dist="23000">
              <a:srgbClr val="000000">
                <a:alpha val="34901"/>
              </a:srgbClr>
            </a:outerShdw>
          </a:effectLst>
        </p:spPr>
        <p:txBody>
          <a:bodyPr anchorCtr="0" anchor="t" bIns="103350" lIns="103350" spcFirstLastPara="1" rIns="103350" wrap="square" tIns="103350">
            <a:no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Arial"/>
                <a:ea typeface="Arial"/>
                <a:cs typeface="Arial"/>
                <a:sym typeface="Arial"/>
              </a:rPr>
              <a:t>DUT – TB Connections</a:t>
            </a:r>
            <a:endParaRPr/>
          </a:p>
          <a:p>
            <a:pPr indent="-114300" lvl="1" marL="114300" marR="0" rtl="0" algn="l">
              <a:lnSpc>
                <a:spcPct val="90000"/>
              </a:lnSpc>
              <a:spcBef>
                <a:spcPts val="56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Connect DUT pins to VIP signals</a:t>
            </a:r>
            <a:endParaRPr b="0" i="0" sz="1200" u="none" cap="none" strike="noStrike">
              <a:solidFill>
                <a:schemeClr val="lt1"/>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Connect Clock &amp; Reset</a:t>
            </a:r>
            <a:endParaRPr b="0" i="0" sz="1200" u="none" cap="none" strike="noStrike">
              <a:solidFill>
                <a:schemeClr val="lt1"/>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Configure parameters</a:t>
            </a:r>
            <a:endParaRPr b="0" i="0" sz="1200" u="none" cap="none" strike="noStrike">
              <a:solidFill>
                <a:schemeClr val="lt1"/>
              </a:solidFill>
              <a:latin typeface="Arial"/>
              <a:ea typeface="Arial"/>
              <a:cs typeface="Arial"/>
              <a:sym typeface="Arial"/>
            </a:endParaRPr>
          </a:p>
        </p:txBody>
      </p:sp>
      <p:sp>
        <p:nvSpPr>
          <p:cNvPr id="410" name="Google Shape;410;p22"/>
          <p:cNvSpPr/>
          <p:nvPr/>
        </p:nvSpPr>
        <p:spPr>
          <a:xfrm>
            <a:off x="2333506" y="2695426"/>
            <a:ext cx="370464" cy="347919"/>
          </a:xfrm>
          <a:custGeom>
            <a:rect b="b" l="l" r="r" t="t"/>
            <a:pathLst>
              <a:path extrusionOk="0" h="347919" w="370464">
                <a:moveTo>
                  <a:pt x="0" y="69584"/>
                </a:moveTo>
                <a:lnTo>
                  <a:pt x="196505" y="69584"/>
                </a:lnTo>
                <a:lnTo>
                  <a:pt x="196505" y="0"/>
                </a:lnTo>
                <a:lnTo>
                  <a:pt x="370464" y="173960"/>
                </a:lnTo>
                <a:lnTo>
                  <a:pt x="196505" y="347919"/>
                </a:lnTo>
                <a:lnTo>
                  <a:pt x="196505" y="278335"/>
                </a:lnTo>
                <a:lnTo>
                  <a:pt x="0" y="278335"/>
                </a:lnTo>
                <a:lnTo>
                  <a:pt x="0" y="69584"/>
                </a:lnTo>
                <a:close/>
              </a:path>
            </a:pathLst>
          </a:custGeom>
          <a:solidFill>
            <a:srgbClr val="AEAEAE"/>
          </a:solidFill>
          <a:ln>
            <a:noFill/>
          </a:ln>
        </p:spPr>
        <p:txBody>
          <a:bodyPr anchorCtr="0" anchor="ctr" bIns="69575" lIns="0" spcFirstLastPara="1" rIns="104375" wrap="square" tIns="69575">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411" name="Google Shape;411;p22"/>
          <p:cNvSpPr/>
          <p:nvPr/>
        </p:nvSpPr>
        <p:spPr>
          <a:xfrm>
            <a:off x="3021511" y="2145416"/>
            <a:ext cx="1447939" cy="1447939"/>
          </a:xfrm>
          <a:prstGeom prst="roundRect">
            <a:avLst>
              <a:gd fmla="val 10000" name="adj"/>
            </a:avLst>
          </a:prstGeom>
          <a:blipFill rotWithShape="1">
            <a:blip r:embed="rId4">
              <a:alphaModFix/>
            </a:blip>
            <a:stretch>
              <a:fillRect b="0" l="-16997" r="-16998" t="0"/>
            </a:stretch>
          </a:blip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2"/>
          <p:cNvSpPr/>
          <p:nvPr/>
        </p:nvSpPr>
        <p:spPr>
          <a:xfrm>
            <a:off x="3008568" y="3014180"/>
            <a:ext cx="1945248" cy="1447939"/>
          </a:xfrm>
          <a:custGeom>
            <a:rect b="b" l="l" r="r" t="t"/>
            <a:pathLst>
              <a:path extrusionOk="0" h="1447939" w="1945248">
                <a:moveTo>
                  <a:pt x="0" y="144794"/>
                </a:moveTo>
                <a:cubicBezTo>
                  <a:pt x="0" y="64826"/>
                  <a:pt x="64826" y="0"/>
                  <a:pt x="144794" y="0"/>
                </a:cubicBezTo>
                <a:lnTo>
                  <a:pt x="1800454" y="0"/>
                </a:lnTo>
                <a:cubicBezTo>
                  <a:pt x="1880422" y="0"/>
                  <a:pt x="1945248" y="64826"/>
                  <a:pt x="1945248" y="144794"/>
                </a:cubicBezTo>
                <a:lnTo>
                  <a:pt x="1945248" y="1303145"/>
                </a:lnTo>
                <a:cubicBezTo>
                  <a:pt x="1945248" y="1383113"/>
                  <a:pt x="1880422" y="1447939"/>
                  <a:pt x="1800454" y="1447939"/>
                </a:cubicBezTo>
                <a:lnTo>
                  <a:pt x="144794" y="1447939"/>
                </a:lnTo>
                <a:cubicBezTo>
                  <a:pt x="64826" y="1447939"/>
                  <a:pt x="0" y="1383113"/>
                  <a:pt x="0" y="1303145"/>
                </a:cubicBezTo>
                <a:lnTo>
                  <a:pt x="0" y="144794"/>
                </a:lnTo>
                <a:close/>
              </a:path>
            </a:pathLst>
          </a:custGeom>
          <a:solidFill>
            <a:schemeClr val="accent1"/>
          </a:solidFill>
          <a:ln>
            <a:noFill/>
          </a:ln>
          <a:effectLst>
            <a:outerShdw blurRad="40000" rotWithShape="0" dir="5400000" dist="23000">
              <a:srgbClr val="000000">
                <a:alpha val="34901"/>
              </a:srgbClr>
            </a:outerShdw>
          </a:effectLst>
        </p:spPr>
        <p:txBody>
          <a:bodyPr anchorCtr="0" anchor="t" bIns="103350" lIns="103350" spcFirstLastPara="1" rIns="103350" wrap="square" tIns="103350">
            <a:no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Arial"/>
                <a:ea typeface="Arial"/>
                <a:cs typeface="Arial"/>
                <a:sym typeface="Arial"/>
              </a:rPr>
              <a:t>VIP Configuration</a:t>
            </a:r>
            <a:endParaRPr/>
          </a:p>
          <a:p>
            <a:pPr indent="-114300" lvl="1" marL="114300" marR="0" rtl="0" algn="l">
              <a:lnSpc>
                <a:spcPct val="90000"/>
              </a:lnSpc>
              <a:spcBef>
                <a:spcPts val="56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VIP configured according to design’s characteristics</a:t>
            </a:r>
            <a:endParaRPr b="0" i="0" sz="1200" u="none" cap="none" strike="noStrike">
              <a:solidFill>
                <a:schemeClr val="lt1"/>
              </a:solidFill>
              <a:latin typeface="Arial"/>
              <a:ea typeface="Arial"/>
              <a:cs typeface="Arial"/>
              <a:sym typeface="Arial"/>
            </a:endParaRPr>
          </a:p>
        </p:txBody>
      </p:sp>
      <p:sp>
        <p:nvSpPr>
          <p:cNvPr id="413" name="Google Shape;413;p22"/>
          <p:cNvSpPr/>
          <p:nvPr/>
        </p:nvSpPr>
        <p:spPr>
          <a:xfrm>
            <a:off x="4839915" y="2695426"/>
            <a:ext cx="370464" cy="347919"/>
          </a:xfrm>
          <a:custGeom>
            <a:rect b="b" l="l" r="r" t="t"/>
            <a:pathLst>
              <a:path extrusionOk="0" h="347919" w="370464">
                <a:moveTo>
                  <a:pt x="0" y="69584"/>
                </a:moveTo>
                <a:lnTo>
                  <a:pt x="196505" y="69584"/>
                </a:lnTo>
                <a:lnTo>
                  <a:pt x="196505" y="0"/>
                </a:lnTo>
                <a:lnTo>
                  <a:pt x="370464" y="173960"/>
                </a:lnTo>
                <a:lnTo>
                  <a:pt x="196505" y="347919"/>
                </a:lnTo>
                <a:lnTo>
                  <a:pt x="196505" y="278335"/>
                </a:lnTo>
                <a:lnTo>
                  <a:pt x="0" y="278335"/>
                </a:lnTo>
                <a:lnTo>
                  <a:pt x="0" y="69584"/>
                </a:lnTo>
                <a:close/>
              </a:path>
            </a:pathLst>
          </a:custGeom>
          <a:solidFill>
            <a:srgbClr val="AEAEAE"/>
          </a:solidFill>
          <a:ln>
            <a:noFill/>
          </a:ln>
        </p:spPr>
        <p:txBody>
          <a:bodyPr anchorCtr="0" anchor="ctr" bIns="69575" lIns="0" spcFirstLastPara="1" rIns="104375" wrap="square" tIns="69575">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414" name="Google Shape;414;p22"/>
          <p:cNvSpPr/>
          <p:nvPr/>
        </p:nvSpPr>
        <p:spPr>
          <a:xfrm>
            <a:off x="5527920" y="2145416"/>
            <a:ext cx="1447939" cy="1447939"/>
          </a:xfrm>
          <a:prstGeom prst="roundRect">
            <a:avLst>
              <a:gd fmla="val 10000" name="adj"/>
            </a:avLst>
          </a:prstGeom>
          <a:blipFill rotWithShape="1">
            <a:blip r:embed="rId5">
              <a:alphaModFix/>
            </a:blip>
            <a:stretch>
              <a:fillRect b="-999" l="0" r="0" t="-999"/>
            </a:stretch>
          </a:blip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5514977" y="3014180"/>
            <a:ext cx="1945248" cy="1447939"/>
          </a:xfrm>
          <a:custGeom>
            <a:rect b="b" l="l" r="r" t="t"/>
            <a:pathLst>
              <a:path extrusionOk="0" h="1447939" w="1945248">
                <a:moveTo>
                  <a:pt x="0" y="144794"/>
                </a:moveTo>
                <a:cubicBezTo>
                  <a:pt x="0" y="64826"/>
                  <a:pt x="64826" y="0"/>
                  <a:pt x="144794" y="0"/>
                </a:cubicBezTo>
                <a:lnTo>
                  <a:pt x="1800454" y="0"/>
                </a:lnTo>
                <a:cubicBezTo>
                  <a:pt x="1880422" y="0"/>
                  <a:pt x="1945248" y="64826"/>
                  <a:pt x="1945248" y="144794"/>
                </a:cubicBezTo>
                <a:lnTo>
                  <a:pt x="1945248" y="1303145"/>
                </a:lnTo>
                <a:cubicBezTo>
                  <a:pt x="1945248" y="1383113"/>
                  <a:pt x="1880422" y="1447939"/>
                  <a:pt x="1800454" y="1447939"/>
                </a:cubicBezTo>
                <a:lnTo>
                  <a:pt x="144794" y="1447939"/>
                </a:lnTo>
                <a:cubicBezTo>
                  <a:pt x="64826" y="1447939"/>
                  <a:pt x="0" y="1383113"/>
                  <a:pt x="0" y="1303145"/>
                </a:cubicBezTo>
                <a:lnTo>
                  <a:pt x="0" y="144794"/>
                </a:lnTo>
                <a:close/>
              </a:path>
            </a:pathLst>
          </a:custGeom>
          <a:solidFill>
            <a:schemeClr val="accent1"/>
          </a:solidFill>
          <a:ln>
            <a:noFill/>
          </a:ln>
          <a:effectLst>
            <a:outerShdw blurRad="40000" rotWithShape="0" dir="5400000" dist="23000">
              <a:srgbClr val="000000">
                <a:alpha val="34901"/>
              </a:srgbClr>
            </a:outerShdw>
          </a:effectLst>
        </p:spPr>
        <p:txBody>
          <a:bodyPr anchorCtr="0" anchor="t" bIns="103350" lIns="103350" spcFirstLastPara="1" rIns="103350" wrap="square" tIns="103350">
            <a:no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Arial"/>
                <a:ea typeface="Arial"/>
                <a:cs typeface="Arial"/>
                <a:sym typeface="Arial"/>
              </a:rPr>
              <a:t>PCIe Link Training</a:t>
            </a:r>
            <a:endParaRPr/>
          </a:p>
          <a:p>
            <a:pPr indent="-114300" lvl="1" marL="114300" marR="0" rtl="0" algn="l">
              <a:lnSpc>
                <a:spcPct val="90000"/>
              </a:lnSpc>
              <a:spcBef>
                <a:spcPts val="56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VIP runs link training based on configuration</a:t>
            </a:r>
            <a:endParaRPr b="0" i="0" sz="1200" u="none" cap="none" strike="noStrike">
              <a:solidFill>
                <a:schemeClr val="lt1"/>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Link trained to desired speed</a:t>
            </a:r>
            <a:endParaRPr b="0" i="0" sz="1200" u="none" cap="none" strike="noStrike">
              <a:solidFill>
                <a:schemeClr val="lt1"/>
              </a:solidFill>
              <a:latin typeface="Arial"/>
              <a:ea typeface="Arial"/>
              <a:cs typeface="Arial"/>
              <a:sym typeface="Arial"/>
            </a:endParaRPr>
          </a:p>
        </p:txBody>
      </p:sp>
      <p:sp>
        <p:nvSpPr>
          <p:cNvPr id="416" name="Google Shape;416;p22"/>
          <p:cNvSpPr/>
          <p:nvPr/>
        </p:nvSpPr>
        <p:spPr>
          <a:xfrm>
            <a:off x="7346324" y="2695426"/>
            <a:ext cx="370464" cy="347919"/>
          </a:xfrm>
          <a:custGeom>
            <a:rect b="b" l="l" r="r" t="t"/>
            <a:pathLst>
              <a:path extrusionOk="0" h="347919" w="370464">
                <a:moveTo>
                  <a:pt x="0" y="69584"/>
                </a:moveTo>
                <a:lnTo>
                  <a:pt x="196505" y="69584"/>
                </a:lnTo>
                <a:lnTo>
                  <a:pt x="196505" y="0"/>
                </a:lnTo>
                <a:lnTo>
                  <a:pt x="370464" y="173960"/>
                </a:lnTo>
                <a:lnTo>
                  <a:pt x="196505" y="347919"/>
                </a:lnTo>
                <a:lnTo>
                  <a:pt x="196505" y="278335"/>
                </a:lnTo>
                <a:lnTo>
                  <a:pt x="0" y="278335"/>
                </a:lnTo>
                <a:lnTo>
                  <a:pt x="0" y="69584"/>
                </a:lnTo>
                <a:close/>
              </a:path>
            </a:pathLst>
          </a:custGeom>
          <a:solidFill>
            <a:srgbClr val="AEAEAE"/>
          </a:solidFill>
          <a:ln>
            <a:noFill/>
          </a:ln>
        </p:spPr>
        <p:txBody>
          <a:bodyPr anchorCtr="0" anchor="ctr" bIns="69575" lIns="0" spcFirstLastPara="1" rIns="104375" wrap="square" tIns="69575">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417" name="Google Shape;417;p22"/>
          <p:cNvSpPr/>
          <p:nvPr/>
        </p:nvSpPr>
        <p:spPr>
          <a:xfrm>
            <a:off x="8034330" y="2145416"/>
            <a:ext cx="1447939" cy="1447939"/>
          </a:xfrm>
          <a:prstGeom prst="roundRect">
            <a:avLst>
              <a:gd fmla="val 10000" name="adj"/>
            </a:avLst>
          </a:prstGeom>
          <a:blipFill rotWithShape="1">
            <a:blip r:embed="rId6">
              <a:alphaModFix/>
            </a:blip>
            <a:stretch>
              <a:fillRect b="0" l="-28996" r="-28996" t="0"/>
            </a:stretch>
          </a:blip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a:off x="8021386" y="3014180"/>
            <a:ext cx="1945248" cy="1447939"/>
          </a:xfrm>
          <a:custGeom>
            <a:rect b="b" l="l" r="r" t="t"/>
            <a:pathLst>
              <a:path extrusionOk="0" h="1447939" w="1945248">
                <a:moveTo>
                  <a:pt x="0" y="144794"/>
                </a:moveTo>
                <a:cubicBezTo>
                  <a:pt x="0" y="64826"/>
                  <a:pt x="64826" y="0"/>
                  <a:pt x="144794" y="0"/>
                </a:cubicBezTo>
                <a:lnTo>
                  <a:pt x="1800454" y="0"/>
                </a:lnTo>
                <a:cubicBezTo>
                  <a:pt x="1880422" y="0"/>
                  <a:pt x="1945248" y="64826"/>
                  <a:pt x="1945248" y="144794"/>
                </a:cubicBezTo>
                <a:lnTo>
                  <a:pt x="1945248" y="1303145"/>
                </a:lnTo>
                <a:cubicBezTo>
                  <a:pt x="1945248" y="1383113"/>
                  <a:pt x="1880422" y="1447939"/>
                  <a:pt x="1800454" y="1447939"/>
                </a:cubicBezTo>
                <a:lnTo>
                  <a:pt x="144794" y="1447939"/>
                </a:lnTo>
                <a:cubicBezTo>
                  <a:pt x="64826" y="1447939"/>
                  <a:pt x="0" y="1383113"/>
                  <a:pt x="0" y="1303145"/>
                </a:cubicBezTo>
                <a:lnTo>
                  <a:pt x="0" y="144794"/>
                </a:lnTo>
                <a:close/>
              </a:path>
            </a:pathLst>
          </a:custGeom>
          <a:solidFill>
            <a:schemeClr val="accent1"/>
          </a:solidFill>
          <a:ln>
            <a:noFill/>
          </a:ln>
          <a:effectLst>
            <a:outerShdw blurRad="40000" rotWithShape="0" dir="5400000" dist="23000">
              <a:srgbClr val="000000">
                <a:alpha val="34901"/>
              </a:srgbClr>
            </a:outerShdw>
          </a:effectLst>
        </p:spPr>
        <p:txBody>
          <a:bodyPr anchorCtr="0" anchor="t" bIns="103350" lIns="103350" spcFirstLastPara="1" rIns="103350" wrap="square" tIns="103350">
            <a:no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Arial"/>
                <a:ea typeface="Arial"/>
                <a:cs typeface="Arial"/>
                <a:sym typeface="Arial"/>
              </a:rPr>
              <a:t>PCIe Enumeration</a:t>
            </a:r>
            <a:endParaRPr/>
          </a:p>
          <a:p>
            <a:pPr indent="-114300" lvl="1" marL="114300" marR="0" rtl="0" algn="l">
              <a:lnSpc>
                <a:spcPct val="90000"/>
              </a:lnSpc>
              <a:spcBef>
                <a:spcPts val="56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Run bus enumeration sequence for Device discovery and setting Device capabilities</a:t>
            </a:r>
            <a:endParaRPr b="0" i="0" sz="1200" u="none" cap="none" strike="noStrike">
              <a:solidFill>
                <a:schemeClr val="lt1"/>
              </a:solidFill>
              <a:latin typeface="Arial"/>
              <a:ea typeface="Arial"/>
              <a:cs typeface="Arial"/>
              <a:sym typeface="Arial"/>
            </a:endParaRPr>
          </a:p>
        </p:txBody>
      </p:sp>
      <p:sp>
        <p:nvSpPr>
          <p:cNvPr id="419" name="Google Shape;419;p22"/>
          <p:cNvSpPr/>
          <p:nvPr/>
        </p:nvSpPr>
        <p:spPr>
          <a:xfrm>
            <a:off x="9851304" y="2695426"/>
            <a:ext cx="369035" cy="347919"/>
          </a:xfrm>
          <a:custGeom>
            <a:rect b="b" l="l" r="r" t="t"/>
            <a:pathLst>
              <a:path extrusionOk="0" h="347919" w="369035">
                <a:moveTo>
                  <a:pt x="0" y="69584"/>
                </a:moveTo>
                <a:lnTo>
                  <a:pt x="195076" y="69584"/>
                </a:lnTo>
                <a:lnTo>
                  <a:pt x="195076" y="0"/>
                </a:lnTo>
                <a:lnTo>
                  <a:pt x="369035" y="173960"/>
                </a:lnTo>
                <a:lnTo>
                  <a:pt x="195076" y="347919"/>
                </a:lnTo>
                <a:lnTo>
                  <a:pt x="195076" y="278335"/>
                </a:lnTo>
                <a:lnTo>
                  <a:pt x="0" y="278335"/>
                </a:lnTo>
                <a:lnTo>
                  <a:pt x="0" y="69584"/>
                </a:lnTo>
                <a:close/>
              </a:path>
            </a:pathLst>
          </a:custGeom>
          <a:solidFill>
            <a:srgbClr val="AEAEAE"/>
          </a:solidFill>
          <a:ln>
            <a:noFill/>
          </a:ln>
        </p:spPr>
        <p:txBody>
          <a:bodyPr anchorCtr="0" anchor="ctr" bIns="69575" lIns="0" spcFirstLastPara="1" rIns="104375" wrap="square" tIns="69575">
            <a:noAutofit/>
          </a:bodyPr>
          <a:lstStyle/>
          <a:p>
            <a:pPr indent="0" lvl="0" marL="0" marR="0" rtl="0" algn="ctr">
              <a:lnSpc>
                <a:spcPct val="90000"/>
              </a:lnSpc>
              <a:spcBef>
                <a:spcPts val="0"/>
              </a:spcBef>
              <a:spcAft>
                <a:spcPts val="0"/>
              </a:spcAft>
              <a:buNone/>
            </a:pPr>
            <a:r>
              <a:t/>
            </a:r>
            <a:endParaRPr b="0" i="0" sz="1300" u="none" cap="none" strike="noStrike">
              <a:solidFill>
                <a:schemeClr val="lt1"/>
              </a:solidFill>
              <a:latin typeface="Arial"/>
              <a:ea typeface="Arial"/>
              <a:cs typeface="Arial"/>
              <a:sym typeface="Arial"/>
            </a:endParaRPr>
          </a:p>
        </p:txBody>
      </p:sp>
      <p:sp>
        <p:nvSpPr>
          <p:cNvPr id="420" name="Google Shape;420;p22"/>
          <p:cNvSpPr/>
          <p:nvPr/>
        </p:nvSpPr>
        <p:spPr>
          <a:xfrm>
            <a:off x="10536656" y="2145416"/>
            <a:ext cx="1447939" cy="1447939"/>
          </a:xfrm>
          <a:prstGeom prst="roundRect">
            <a:avLst>
              <a:gd fmla="val 10000" name="adj"/>
            </a:avLst>
          </a:prstGeom>
          <a:blipFill rotWithShape="1">
            <a:blip r:embed="rId7">
              <a:alphaModFix/>
            </a:blip>
            <a:stretch>
              <a:fillRect b="0" l="0" r="0" t="0"/>
            </a:stretch>
          </a:blip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2"/>
          <p:cNvSpPr/>
          <p:nvPr/>
        </p:nvSpPr>
        <p:spPr>
          <a:xfrm>
            <a:off x="10527795" y="3014180"/>
            <a:ext cx="1937082" cy="1447939"/>
          </a:xfrm>
          <a:custGeom>
            <a:rect b="b" l="l" r="r" t="t"/>
            <a:pathLst>
              <a:path extrusionOk="0" h="1447939" w="1937082">
                <a:moveTo>
                  <a:pt x="0" y="144794"/>
                </a:moveTo>
                <a:cubicBezTo>
                  <a:pt x="0" y="64826"/>
                  <a:pt x="64826" y="0"/>
                  <a:pt x="144794" y="0"/>
                </a:cubicBezTo>
                <a:lnTo>
                  <a:pt x="1792288" y="0"/>
                </a:lnTo>
                <a:cubicBezTo>
                  <a:pt x="1872256" y="0"/>
                  <a:pt x="1937082" y="64826"/>
                  <a:pt x="1937082" y="144794"/>
                </a:cubicBezTo>
                <a:lnTo>
                  <a:pt x="1937082" y="1303145"/>
                </a:lnTo>
                <a:cubicBezTo>
                  <a:pt x="1937082" y="1383113"/>
                  <a:pt x="1872256" y="1447939"/>
                  <a:pt x="1792288" y="1447939"/>
                </a:cubicBezTo>
                <a:lnTo>
                  <a:pt x="144794" y="1447939"/>
                </a:lnTo>
                <a:cubicBezTo>
                  <a:pt x="64826" y="1447939"/>
                  <a:pt x="0" y="1383113"/>
                  <a:pt x="0" y="1303145"/>
                </a:cubicBezTo>
                <a:lnTo>
                  <a:pt x="0" y="144794"/>
                </a:lnTo>
                <a:close/>
              </a:path>
            </a:pathLst>
          </a:custGeom>
          <a:solidFill>
            <a:schemeClr val="accent1"/>
          </a:solidFill>
          <a:ln>
            <a:noFill/>
          </a:ln>
          <a:effectLst>
            <a:outerShdw blurRad="40000" rotWithShape="0" dir="5400000" dist="23000">
              <a:srgbClr val="000000">
                <a:alpha val="34901"/>
              </a:srgbClr>
            </a:outerShdw>
          </a:effectLst>
        </p:spPr>
        <p:txBody>
          <a:bodyPr anchorCtr="0" anchor="t" bIns="103350" lIns="103350" spcFirstLastPara="1" rIns="103350" wrap="square" tIns="103350">
            <a:no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Arial"/>
                <a:ea typeface="Arial"/>
                <a:cs typeface="Arial"/>
                <a:sym typeface="Arial"/>
              </a:rPr>
              <a:t>Application Verification</a:t>
            </a:r>
            <a:endParaRPr/>
          </a:p>
          <a:p>
            <a:pPr indent="-114300" lvl="1" marL="114300" marR="0" rtl="0" algn="l">
              <a:lnSpc>
                <a:spcPct val="90000"/>
              </a:lnSpc>
              <a:spcBef>
                <a:spcPts val="56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Users able to write device specific stimulus</a:t>
            </a:r>
            <a:endParaRPr b="0" i="0" sz="1200" u="none" cap="none" strike="noStrike">
              <a:solidFill>
                <a:schemeClr val="lt1"/>
              </a:solidFill>
              <a:latin typeface="Arial"/>
              <a:ea typeface="Arial"/>
              <a:cs typeface="Arial"/>
              <a:sym typeface="Arial"/>
            </a:endParaRPr>
          </a:p>
        </p:txBody>
      </p:sp>
      <p:sp>
        <p:nvSpPr>
          <p:cNvPr id="422" name="Google Shape;422;p22"/>
          <p:cNvSpPr/>
          <p:nvPr/>
        </p:nvSpPr>
        <p:spPr>
          <a:xfrm rot="-5400000">
            <a:off x="5344622" y="174553"/>
            <a:ext cx="212203" cy="9718767"/>
          </a:xfrm>
          <a:prstGeom prst="leftBrace">
            <a:avLst>
              <a:gd fmla="val 93552" name="adj1"/>
              <a:gd fmla="val 49904" name="adj2"/>
            </a:avLst>
          </a:prstGeom>
          <a:no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423" name="Google Shape;423;p22"/>
          <p:cNvPicPr preferRelativeResize="0"/>
          <p:nvPr/>
        </p:nvPicPr>
        <p:blipFill rotWithShape="1">
          <a:blip r:embed="rId8">
            <a:alphaModFix/>
          </a:blip>
          <a:srcRect b="0" l="0" r="0" t="0"/>
          <a:stretch/>
        </p:blipFill>
        <p:spPr>
          <a:xfrm>
            <a:off x="3860894" y="5247897"/>
            <a:ext cx="2789427" cy="940862"/>
          </a:xfrm>
          <a:prstGeom prst="rect">
            <a:avLst/>
          </a:prstGeom>
          <a:noFill/>
          <a:ln>
            <a:noFill/>
          </a:ln>
        </p:spPr>
      </p:pic>
      <p:sp>
        <p:nvSpPr>
          <p:cNvPr id="424" name="Google Shape;424;p22"/>
          <p:cNvSpPr/>
          <p:nvPr/>
        </p:nvSpPr>
        <p:spPr>
          <a:xfrm>
            <a:off x="6800550" y="5388992"/>
            <a:ext cx="1446542" cy="658671"/>
          </a:xfrm>
          <a:prstGeom prst="roundRect">
            <a:avLst>
              <a:gd fmla="val 16667" name="adj"/>
            </a:avLst>
          </a:prstGeom>
          <a:solidFill>
            <a:schemeClr val="accent1"/>
          </a:solidFill>
          <a:ln>
            <a:noFill/>
          </a:ln>
        </p:spPr>
        <p:txBody>
          <a:bodyPr anchorCtr="0" anchor="t" bIns="72000" lIns="108000" spcFirstLastPara="1" rIns="108000" wrap="square" tIns="72000">
            <a:no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Automation == Productivity</a:t>
            </a:r>
            <a:endParaRPr/>
          </a:p>
        </p:txBody>
      </p:sp>
      <p:sp>
        <p:nvSpPr>
          <p:cNvPr id="425" name="Google Shape;425;p22"/>
          <p:cNvSpPr txBox="1"/>
          <p:nvPr/>
        </p:nvSpPr>
        <p:spPr>
          <a:xfrm>
            <a:off x="8392142" y="5402434"/>
            <a:ext cx="4072735"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Getting started in minutes not days</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Enable experimentation / analysis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5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5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3"/>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What EDA can do to support innovation –</a:t>
            </a:r>
            <a:br>
              <a:rPr lang="en-US"/>
            </a:br>
            <a:r>
              <a:rPr lang="en-US"/>
              <a:t>Verification Solution Architecture for Complex Protocols: CXL, PCIe, others</a:t>
            </a:r>
            <a:endParaRPr/>
          </a:p>
        </p:txBody>
      </p:sp>
      <p:sp>
        <p:nvSpPr>
          <p:cNvPr id="431" name="Google Shape;431;p23"/>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pSp>
        <p:nvGrpSpPr>
          <p:cNvPr id="432" name="Google Shape;432;p23"/>
          <p:cNvGrpSpPr/>
          <p:nvPr/>
        </p:nvGrpSpPr>
        <p:grpSpPr>
          <a:xfrm>
            <a:off x="92558" y="1663253"/>
            <a:ext cx="12715855" cy="5896646"/>
            <a:chOff x="1488605" y="1277141"/>
            <a:chExt cx="10542570" cy="4888842"/>
          </a:xfrm>
        </p:grpSpPr>
        <p:sp>
          <p:nvSpPr>
            <p:cNvPr id="433" name="Google Shape;433;p23"/>
            <p:cNvSpPr/>
            <p:nvPr/>
          </p:nvSpPr>
          <p:spPr>
            <a:xfrm>
              <a:off x="2157064" y="1295021"/>
              <a:ext cx="2137803" cy="52701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4" name="Google Shape;434;p23"/>
            <p:cNvSpPr/>
            <p:nvPr/>
          </p:nvSpPr>
          <p:spPr>
            <a:xfrm>
              <a:off x="4617747" y="1291551"/>
              <a:ext cx="2137803" cy="52701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5" name="Google Shape;435;p23"/>
            <p:cNvSpPr txBox="1"/>
            <p:nvPr/>
          </p:nvSpPr>
          <p:spPr>
            <a:xfrm>
              <a:off x="7543777" y="1277141"/>
              <a:ext cx="1179875" cy="52567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chemeClr val="lt1"/>
                  </a:solidFill>
                  <a:latin typeface="Arial"/>
                  <a:ea typeface="Arial"/>
                  <a:cs typeface="Arial"/>
                  <a:sym typeface="Arial"/>
                </a:rPr>
                <a:t>Use Models</a:t>
              </a:r>
              <a:endParaRPr/>
            </a:p>
          </p:txBody>
        </p:sp>
        <p:sp>
          <p:nvSpPr>
            <p:cNvPr id="436" name="Google Shape;436;p23"/>
            <p:cNvSpPr/>
            <p:nvPr/>
          </p:nvSpPr>
          <p:spPr>
            <a:xfrm>
              <a:off x="1748267" y="2842781"/>
              <a:ext cx="6040288" cy="3195012"/>
            </a:xfrm>
            <a:prstGeom prst="rec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7" name="Google Shape;437;p23"/>
            <p:cNvSpPr/>
            <p:nvPr/>
          </p:nvSpPr>
          <p:spPr>
            <a:xfrm>
              <a:off x="2176610" y="4052172"/>
              <a:ext cx="4693572" cy="715780"/>
            </a:xfrm>
            <a:prstGeom prst="rect">
              <a:avLst/>
            </a:prstGeom>
            <a:solidFill>
              <a:srgbClr val="A5A5A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38" name="Google Shape;438;p23"/>
            <p:cNvSpPr/>
            <p:nvPr/>
          </p:nvSpPr>
          <p:spPr>
            <a:xfrm>
              <a:off x="2181769" y="3360103"/>
              <a:ext cx="4698293" cy="692069"/>
            </a:xfrm>
            <a:prstGeom prst="rect">
              <a:avLst/>
            </a:prstGeom>
            <a:solidFill>
              <a:srgbClr val="A5A5A5"/>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439" name="Google Shape;439;p23"/>
            <p:cNvSpPr/>
            <p:nvPr/>
          </p:nvSpPr>
          <p:spPr>
            <a:xfrm>
              <a:off x="1488605" y="1976517"/>
              <a:ext cx="5581552" cy="664133"/>
            </a:xfrm>
            <a:prstGeom prst="ellipse">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440" name="Google Shape;440;p23"/>
            <p:cNvSpPr/>
            <p:nvPr/>
          </p:nvSpPr>
          <p:spPr>
            <a:xfrm>
              <a:off x="3304207" y="2152081"/>
              <a:ext cx="942952" cy="344997"/>
            </a:xfrm>
            <a:prstGeom prst="rect">
              <a:avLst/>
            </a:prstGeom>
            <a:solidFill>
              <a:schemeClr val="accent1"/>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CXL.Cache</a:t>
              </a:r>
              <a:br>
                <a:rPr b="0"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API</a:t>
              </a:r>
              <a:endParaRPr/>
            </a:p>
          </p:txBody>
        </p:sp>
        <p:sp>
          <p:nvSpPr>
            <p:cNvPr id="441" name="Google Shape;441;p23"/>
            <p:cNvSpPr/>
            <p:nvPr/>
          </p:nvSpPr>
          <p:spPr>
            <a:xfrm>
              <a:off x="4444782" y="2154025"/>
              <a:ext cx="864097" cy="344997"/>
            </a:xfrm>
            <a:prstGeom prst="rect">
              <a:avLst/>
            </a:prstGeom>
            <a:solidFill>
              <a:schemeClr val="accent1"/>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CXL.mem API</a:t>
              </a:r>
              <a:endParaRPr/>
            </a:p>
          </p:txBody>
        </p:sp>
        <p:sp>
          <p:nvSpPr>
            <p:cNvPr id="442" name="Google Shape;442;p23"/>
            <p:cNvSpPr/>
            <p:nvPr/>
          </p:nvSpPr>
          <p:spPr>
            <a:xfrm>
              <a:off x="5603909" y="2148664"/>
              <a:ext cx="864097" cy="348595"/>
            </a:xfrm>
            <a:prstGeom prst="rect">
              <a:avLst/>
            </a:prstGeom>
            <a:solidFill>
              <a:schemeClr val="accent1"/>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Load/ Store API</a:t>
              </a:r>
              <a:endParaRPr/>
            </a:p>
          </p:txBody>
        </p:sp>
        <p:sp>
          <p:nvSpPr>
            <p:cNvPr id="443" name="Google Shape;443;p23"/>
            <p:cNvSpPr/>
            <p:nvPr/>
          </p:nvSpPr>
          <p:spPr>
            <a:xfrm>
              <a:off x="5505007" y="2876833"/>
              <a:ext cx="997678" cy="370870"/>
            </a:xfrm>
            <a:prstGeom prst="rect">
              <a:avLst/>
            </a:prstGeom>
            <a:solidFill>
              <a:schemeClr val="accent1"/>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Coherency Engine</a:t>
              </a:r>
              <a:endParaRPr/>
            </a:p>
          </p:txBody>
        </p:sp>
        <p:sp>
          <p:nvSpPr>
            <p:cNvPr id="444" name="Google Shape;444;p23"/>
            <p:cNvSpPr/>
            <p:nvPr/>
          </p:nvSpPr>
          <p:spPr>
            <a:xfrm>
              <a:off x="6793980" y="3077259"/>
              <a:ext cx="759794" cy="156572"/>
            </a:xfrm>
            <a:prstGeom prst="rect">
              <a:avLst/>
            </a:prstGeom>
            <a:solidFill>
              <a:schemeClr val="accent1"/>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Cache</a:t>
              </a:r>
              <a:endParaRPr/>
            </a:p>
          </p:txBody>
        </p:sp>
        <p:sp>
          <p:nvSpPr>
            <p:cNvPr id="445" name="Google Shape;445;p23"/>
            <p:cNvSpPr/>
            <p:nvPr/>
          </p:nvSpPr>
          <p:spPr>
            <a:xfrm>
              <a:off x="6796676" y="2884975"/>
              <a:ext cx="757098" cy="163288"/>
            </a:xfrm>
            <a:prstGeom prst="rect">
              <a:avLst/>
            </a:prstGeom>
            <a:solidFill>
              <a:schemeClr val="accent1"/>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Memory</a:t>
              </a:r>
              <a:endParaRPr b="0" i="0" sz="1200" u="none" cap="none" strike="noStrike">
                <a:solidFill>
                  <a:schemeClr val="lt1"/>
                </a:solidFill>
                <a:latin typeface="Arial"/>
                <a:ea typeface="Arial"/>
                <a:cs typeface="Arial"/>
                <a:sym typeface="Arial"/>
              </a:endParaRPr>
            </a:p>
          </p:txBody>
        </p:sp>
        <p:sp>
          <p:nvSpPr>
            <p:cNvPr id="446" name="Google Shape;446;p23"/>
            <p:cNvSpPr/>
            <p:nvPr/>
          </p:nvSpPr>
          <p:spPr>
            <a:xfrm>
              <a:off x="2233832" y="2152263"/>
              <a:ext cx="936104" cy="344997"/>
            </a:xfrm>
            <a:prstGeom prst="rect">
              <a:avLst/>
            </a:prstGeom>
            <a:solidFill>
              <a:schemeClr val="accent1"/>
            </a:solidFill>
            <a:ln>
              <a:noFill/>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CXL.io/ PCIe API</a:t>
              </a:r>
              <a:endParaRPr/>
            </a:p>
          </p:txBody>
        </p:sp>
        <p:sp>
          <p:nvSpPr>
            <p:cNvPr id="447" name="Google Shape;447;p23"/>
            <p:cNvSpPr/>
            <p:nvPr/>
          </p:nvSpPr>
          <p:spPr>
            <a:xfrm>
              <a:off x="4269129" y="3495358"/>
              <a:ext cx="2456200" cy="428277"/>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CXL.cache/CXL.mem Transaction Layer</a:t>
              </a:r>
              <a:endParaRPr/>
            </a:p>
          </p:txBody>
        </p:sp>
        <p:sp>
          <p:nvSpPr>
            <p:cNvPr id="448" name="Google Shape;448;p23"/>
            <p:cNvSpPr/>
            <p:nvPr/>
          </p:nvSpPr>
          <p:spPr>
            <a:xfrm>
              <a:off x="4282249" y="4191700"/>
              <a:ext cx="2448915" cy="42655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CXL.cache/CXL.mem Link Layer</a:t>
              </a:r>
              <a:endParaRPr/>
            </a:p>
          </p:txBody>
        </p:sp>
        <p:sp>
          <p:nvSpPr>
            <p:cNvPr id="449" name="Google Shape;449;p23"/>
            <p:cNvSpPr/>
            <p:nvPr/>
          </p:nvSpPr>
          <p:spPr>
            <a:xfrm>
              <a:off x="2352428" y="3491803"/>
              <a:ext cx="1794623" cy="43183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CXL.io/PCIe Transaction Layer</a:t>
              </a:r>
              <a:endParaRPr/>
            </a:p>
          </p:txBody>
        </p:sp>
        <p:sp>
          <p:nvSpPr>
            <p:cNvPr id="450" name="Google Shape;450;p23"/>
            <p:cNvSpPr/>
            <p:nvPr/>
          </p:nvSpPr>
          <p:spPr>
            <a:xfrm>
              <a:off x="2928705" y="4947005"/>
              <a:ext cx="3434103" cy="309826"/>
            </a:xfrm>
            <a:prstGeom prst="flowChartManualOperation">
              <a:avLst/>
            </a:prstGeom>
            <a:solidFill>
              <a:schemeClr val="accen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rgbClr val="FFFFFF"/>
                  </a:solidFill>
                  <a:latin typeface="Arial"/>
                  <a:ea typeface="Arial"/>
                  <a:cs typeface="Arial"/>
                  <a:sym typeface="Arial"/>
                </a:rPr>
                <a:t>CXL ARB/MUX</a:t>
              </a:r>
              <a:endParaRPr/>
            </a:p>
          </p:txBody>
        </p:sp>
        <p:sp>
          <p:nvSpPr>
            <p:cNvPr id="451" name="Google Shape;451;p23"/>
            <p:cNvSpPr/>
            <p:nvPr/>
          </p:nvSpPr>
          <p:spPr>
            <a:xfrm>
              <a:off x="2352427" y="4191701"/>
              <a:ext cx="1801546" cy="42655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CXL.io/PCIe Link Layer</a:t>
              </a:r>
              <a:endParaRPr/>
            </a:p>
          </p:txBody>
        </p:sp>
        <p:sp>
          <p:nvSpPr>
            <p:cNvPr id="452" name="Google Shape;452;p23"/>
            <p:cNvSpPr/>
            <p:nvPr/>
          </p:nvSpPr>
          <p:spPr>
            <a:xfrm>
              <a:off x="2693665" y="5557957"/>
              <a:ext cx="3904323" cy="28616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rgbClr val="FFFFFF"/>
                  </a:solidFill>
                  <a:latin typeface="Arial"/>
                  <a:ea typeface="Arial"/>
                  <a:cs typeface="Arial"/>
                  <a:sym typeface="Arial"/>
                </a:rPr>
                <a:t>CXL/PCIe Logical PHY</a:t>
              </a:r>
              <a:endParaRPr/>
            </a:p>
          </p:txBody>
        </p:sp>
        <p:cxnSp>
          <p:nvCxnSpPr>
            <p:cNvPr id="453" name="Google Shape;453;p23"/>
            <p:cNvCxnSpPr>
              <a:stCxn id="440" idx="2"/>
              <a:endCxn id="447" idx="0"/>
            </p:cNvCxnSpPr>
            <p:nvPr/>
          </p:nvCxnSpPr>
          <p:spPr>
            <a:xfrm>
              <a:off x="3775683" y="2497078"/>
              <a:ext cx="1721400" cy="998400"/>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54" name="Google Shape;454;p23"/>
            <p:cNvCxnSpPr>
              <a:stCxn id="443" idx="2"/>
              <a:endCxn id="447" idx="0"/>
            </p:cNvCxnSpPr>
            <p:nvPr/>
          </p:nvCxnSpPr>
          <p:spPr>
            <a:xfrm flipH="1">
              <a:off x="5497146" y="3247703"/>
              <a:ext cx="506700" cy="247800"/>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55" name="Google Shape;455;p23"/>
            <p:cNvCxnSpPr/>
            <p:nvPr/>
          </p:nvCxnSpPr>
          <p:spPr>
            <a:xfrm>
              <a:off x="6003847" y="2550588"/>
              <a:ext cx="1" cy="326246"/>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56" name="Google Shape;456;p23"/>
            <p:cNvCxnSpPr/>
            <p:nvPr/>
          </p:nvCxnSpPr>
          <p:spPr>
            <a:xfrm>
              <a:off x="3441180" y="4611510"/>
              <a:ext cx="0" cy="345978"/>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57" name="Google Shape;457;p23"/>
            <p:cNvCxnSpPr>
              <a:endCxn id="452" idx="0"/>
            </p:cNvCxnSpPr>
            <p:nvPr/>
          </p:nvCxnSpPr>
          <p:spPr>
            <a:xfrm>
              <a:off x="4645827" y="5294557"/>
              <a:ext cx="0" cy="263400"/>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sp>
          <p:nvSpPr>
            <p:cNvPr id="458" name="Google Shape;458;p23"/>
            <p:cNvSpPr txBox="1"/>
            <p:nvPr/>
          </p:nvSpPr>
          <p:spPr>
            <a:xfrm>
              <a:off x="9195454" y="1392925"/>
              <a:ext cx="2835721" cy="1834003"/>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CXL QVIP User API Layer</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Load/Store</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CXL.Cache</a:t>
              </a:r>
              <a:endParaRPr b="0" i="0" sz="1200" u="none" cap="none" strike="noStrike">
                <a:solidFill>
                  <a:schemeClr val="lt1"/>
                </a:solidFill>
                <a:latin typeface="Arial"/>
                <a:ea typeface="Arial"/>
                <a:cs typeface="Arial"/>
                <a:sym typeface="Arial"/>
              </a:endParaRPr>
            </a:p>
            <a:p>
              <a:pPr indent="-111125" lvl="1"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H2D_Req, H2D_Data, H2D_Rsp</a:t>
              </a:r>
              <a:endParaRPr/>
            </a:p>
            <a:p>
              <a:pPr indent="-111125" lvl="1"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D2H_Req, D2H_Data, D2H_Rsp</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CXL.Mem</a:t>
              </a:r>
              <a:endParaRPr b="0" i="0" sz="1200" u="none" cap="none" strike="noStrike">
                <a:solidFill>
                  <a:schemeClr val="lt1"/>
                </a:solidFill>
                <a:latin typeface="Arial"/>
                <a:ea typeface="Arial"/>
                <a:cs typeface="Arial"/>
                <a:sym typeface="Arial"/>
              </a:endParaRPr>
            </a:p>
            <a:p>
              <a:pPr indent="-111125" lvl="1"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M2S_Req, M2S_RwD, S2M_NDR, S2M_DRS</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CXL.IO/PCIe</a:t>
              </a:r>
              <a:endParaRPr b="0" i="0" sz="1200" u="none" cap="none" strike="noStrike">
                <a:solidFill>
                  <a:schemeClr val="lt1"/>
                </a:solidFill>
                <a:latin typeface="Arial"/>
                <a:ea typeface="Arial"/>
                <a:cs typeface="Arial"/>
                <a:sym typeface="Arial"/>
              </a:endParaRPr>
            </a:p>
            <a:p>
              <a:pPr indent="-111125" lvl="1"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IO Request, Completion</a:t>
              </a:r>
              <a:endParaRPr b="0" i="0" sz="1600" u="none" cap="none" strike="noStrike">
                <a:solidFill>
                  <a:schemeClr val="lt1"/>
                </a:solidFill>
                <a:latin typeface="Arial"/>
                <a:ea typeface="Arial"/>
                <a:cs typeface="Arial"/>
                <a:sym typeface="Arial"/>
              </a:endParaRPr>
            </a:p>
          </p:txBody>
        </p:sp>
        <p:cxnSp>
          <p:nvCxnSpPr>
            <p:cNvPr id="459" name="Google Shape;459;p23"/>
            <p:cNvCxnSpPr/>
            <p:nvPr/>
          </p:nvCxnSpPr>
          <p:spPr>
            <a:xfrm>
              <a:off x="3742144" y="5838483"/>
              <a:ext cx="0" cy="327500"/>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60" name="Google Shape;460;p23"/>
            <p:cNvCxnSpPr/>
            <p:nvPr/>
          </p:nvCxnSpPr>
          <p:spPr>
            <a:xfrm>
              <a:off x="5647144" y="5824071"/>
              <a:ext cx="0" cy="341912"/>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61" name="Google Shape;461;p23"/>
            <p:cNvCxnSpPr/>
            <p:nvPr/>
          </p:nvCxnSpPr>
          <p:spPr>
            <a:xfrm>
              <a:off x="5269980" y="4615552"/>
              <a:ext cx="0" cy="345978"/>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sp>
          <p:nvSpPr>
            <p:cNvPr id="462" name="Google Shape;462;p23"/>
            <p:cNvSpPr/>
            <p:nvPr/>
          </p:nvSpPr>
          <p:spPr>
            <a:xfrm>
              <a:off x="3034853" y="1350664"/>
              <a:ext cx="966762" cy="317693"/>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accent5"/>
                  </a:solidFill>
                  <a:latin typeface="Arial"/>
                  <a:ea typeface="Arial"/>
                  <a:cs typeface="Arial"/>
                  <a:sym typeface="Arial"/>
                </a:rPr>
                <a:t>Type 3</a:t>
              </a:r>
              <a:endParaRPr/>
            </a:p>
          </p:txBody>
        </p:sp>
        <p:sp>
          <p:nvSpPr>
            <p:cNvPr id="463" name="Google Shape;463;p23"/>
            <p:cNvSpPr/>
            <p:nvPr/>
          </p:nvSpPr>
          <p:spPr>
            <a:xfrm>
              <a:off x="2689017" y="1406719"/>
              <a:ext cx="966762" cy="317693"/>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accent5"/>
                  </a:solidFill>
                  <a:latin typeface="Arial"/>
                  <a:ea typeface="Arial"/>
                  <a:cs typeface="Arial"/>
                  <a:sym typeface="Arial"/>
                </a:rPr>
                <a:t>Type 2</a:t>
              </a:r>
              <a:endParaRPr/>
            </a:p>
          </p:txBody>
        </p:sp>
        <p:sp>
          <p:nvSpPr>
            <p:cNvPr id="464" name="Google Shape;464;p23"/>
            <p:cNvSpPr/>
            <p:nvPr/>
          </p:nvSpPr>
          <p:spPr>
            <a:xfrm>
              <a:off x="2378554" y="1444301"/>
              <a:ext cx="966762" cy="317693"/>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accent5"/>
                  </a:solidFill>
                  <a:latin typeface="Arial"/>
                  <a:ea typeface="Arial"/>
                  <a:cs typeface="Arial"/>
                  <a:sym typeface="Arial"/>
                </a:rPr>
                <a:t>Type 1</a:t>
              </a:r>
              <a:endParaRPr/>
            </a:p>
          </p:txBody>
        </p:sp>
        <p:cxnSp>
          <p:nvCxnSpPr>
            <p:cNvPr id="465" name="Google Shape;465;p23"/>
            <p:cNvCxnSpPr>
              <a:stCxn id="441" idx="2"/>
              <a:endCxn id="447" idx="0"/>
            </p:cNvCxnSpPr>
            <p:nvPr/>
          </p:nvCxnSpPr>
          <p:spPr>
            <a:xfrm>
              <a:off x="4876831" y="2499022"/>
              <a:ext cx="620400" cy="996300"/>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66" name="Google Shape;466;p23"/>
            <p:cNvCxnSpPr>
              <a:stCxn id="446" idx="2"/>
              <a:endCxn id="449" idx="0"/>
            </p:cNvCxnSpPr>
            <p:nvPr/>
          </p:nvCxnSpPr>
          <p:spPr>
            <a:xfrm>
              <a:off x="2701884" y="2497260"/>
              <a:ext cx="547800" cy="994500"/>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67" name="Google Shape;467;p23"/>
            <p:cNvCxnSpPr/>
            <p:nvPr/>
          </p:nvCxnSpPr>
          <p:spPr>
            <a:xfrm>
              <a:off x="3478479" y="1639867"/>
              <a:ext cx="0" cy="315586"/>
            </a:xfrm>
            <a:prstGeom prst="straightConnector1">
              <a:avLst/>
            </a:prstGeom>
            <a:noFill/>
            <a:ln cap="flat" cmpd="sng" w="38100">
              <a:solidFill>
                <a:schemeClr val="accent1"/>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68" name="Google Shape;468;p23"/>
            <p:cNvCxnSpPr/>
            <p:nvPr/>
          </p:nvCxnSpPr>
          <p:spPr>
            <a:xfrm>
              <a:off x="2870011" y="1724622"/>
              <a:ext cx="0" cy="315586"/>
            </a:xfrm>
            <a:prstGeom prst="straightConnector1">
              <a:avLst/>
            </a:prstGeom>
            <a:noFill/>
            <a:ln cap="flat" cmpd="sng" w="38100">
              <a:solidFill>
                <a:schemeClr val="accent1"/>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69" name="Google Shape;469;p23"/>
            <p:cNvCxnSpPr/>
            <p:nvPr/>
          </p:nvCxnSpPr>
          <p:spPr>
            <a:xfrm>
              <a:off x="3822783" y="1587706"/>
              <a:ext cx="0" cy="333034"/>
            </a:xfrm>
            <a:prstGeom prst="straightConnector1">
              <a:avLst/>
            </a:prstGeom>
            <a:noFill/>
            <a:ln cap="flat" cmpd="sng" w="38100">
              <a:solidFill>
                <a:schemeClr val="accent1"/>
              </a:solidFill>
              <a:prstDash val="solid"/>
              <a:round/>
              <a:headEnd len="med" w="med" type="triangle"/>
              <a:tailEnd len="med" w="med" type="triangle"/>
            </a:ln>
            <a:effectLst>
              <a:outerShdw blurRad="40000" rotWithShape="0" dir="5400000" dist="23000">
                <a:srgbClr val="000000">
                  <a:alpha val="34901"/>
                </a:srgbClr>
              </a:outerShdw>
            </a:effectLst>
          </p:spPr>
        </p:cxnSp>
        <p:sp>
          <p:nvSpPr>
            <p:cNvPr id="470" name="Google Shape;470;p23"/>
            <p:cNvSpPr txBox="1"/>
            <p:nvPr/>
          </p:nvSpPr>
          <p:spPr>
            <a:xfrm>
              <a:off x="9195453" y="3502410"/>
              <a:ext cx="2835722" cy="382761"/>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Backdoor access: memory &amp; cache</a:t>
              </a:r>
              <a:endParaRPr/>
            </a:p>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Configurable Cache size </a:t>
              </a:r>
              <a:endParaRPr/>
            </a:p>
          </p:txBody>
        </p:sp>
        <p:sp>
          <p:nvSpPr>
            <p:cNvPr id="471" name="Google Shape;471;p23"/>
            <p:cNvSpPr txBox="1"/>
            <p:nvPr/>
          </p:nvSpPr>
          <p:spPr>
            <a:xfrm>
              <a:off x="9195451" y="4193353"/>
              <a:ext cx="2835723" cy="535866"/>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Callback API at each Layer</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Ability to track packets thru CXL Layer</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Update packet content </a:t>
              </a:r>
              <a:endParaRPr/>
            </a:p>
          </p:txBody>
        </p:sp>
        <p:cxnSp>
          <p:nvCxnSpPr>
            <p:cNvPr id="472" name="Google Shape;472;p23"/>
            <p:cNvCxnSpPr>
              <a:stCxn id="470" idx="1"/>
              <a:endCxn id="445" idx="3"/>
            </p:cNvCxnSpPr>
            <p:nvPr/>
          </p:nvCxnSpPr>
          <p:spPr>
            <a:xfrm rot="10800000">
              <a:off x="7553853" y="2966591"/>
              <a:ext cx="1641600" cy="727200"/>
            </a:xfrm>
            <a:prstGeom prst="bentConnector3">
              <a:avLst>
                <a:gd fmla="val 51185" name="adj1"/>
              </a:avLst>
            </a:prstGeom>
            <a:noFill/>
            <a:ln cap="flat" cmpd="sng" w="19050">
              <a:solidFill>
                <a:schemeClr val="accent1"/>
              </a:solidFill>
              <a:prstDash val="solid"/>
              <a:round/>
              <a:headEnd len="sm" w="sm" type="none"/>
              <a:tailEnd len="med" w="med" type="triangle"/>
            </a:ln>
          </p:spPr>
        </p:cxnSp>
        <p:cxnSp>
          <p:nvCxnSpPr>
            <p:cNvPr id="473" name="Google Shape;473;p23"/>
            <p:cNvCxnSpPr>
              <a:stCxn id="470" idx="1"/>
              <a:endCxn id="444" idx="3"/>
            </p:cNvCxnSpPr>
            <p:nvPr/>
          </p:nvCxnSpPr>
          <p:spPr>
            <a:xfrm rot="10800000">
              <a:off x="7553853" y="3155591"/>
              <a:ext cx="1641600" cy="538200"/>
            </a:xfrm>
            <a:prstGeom prst="bentConnector3">
              <a:avLst>
                <a:gd fmla="val 51185" name="adj1"/>
              </a:avLst>
            </a:prstGeom>
            <a:noFill/>
            <a:ln cap="flat" cmpd="sng" w="19050">
              <a:solidFill>
                <a:schemeClr val="accent1"/>
              </a:solidFill>
              <a:prstDash val="solid"/>
              <a:round/>
              <a:headEnd len="sm" w="sm" type="none"/>
              <a:tailEnd len="med" w="med" type="triangle"/>
            </a:ln>
          </p:spPr>
        </p:cxnSp>
        <p:cxnSp>
          <p:nvCxnSpPr>
            <p:cNvPr id="474" name="Google Shape;474;p23"/>
            <p:cNvCxnSpPr>
              <a:stCxn id="458" idx="1"/>
              <a:endCxn id="439" idx="6"/>
            </p:cNvCxnSpPr>
            <p:nvPr/>
          </p:nvCxnSpPr>
          <p:spPr>
            <a:xfrm rot="10800000">
              <a:off x="7070254" y="2308727"/>
              <a:ext cx="2125200" cy="1200"/>
            </a:xfrm>
            <a:prstGeom prst="bentConnector3">
              <a:avLst>
                <a:gd fmla="val 50000" name="adj1"/>
              </a:avLst>
            </a:prstGeom>
            <a:noFill/>
            <a:ln cap="flat" cmpd="sng" w="19050">
              <a:solidFill>
                <a:schemeClr val="accent1"/>
              </a:solidFill>
              <a:prstDash val="solid"/>
              <a:round/>
              <a:headEnd len="sm" w="sm" type="none"/>
              <a:tailEnd len="med" w="med" type="triangle"/>
            </a:ln>
          </p:spPr>
        </p:cxnSp>
        <p:sp>
          <p:nvSpPr>
            <p:cNvPr id="475" name="Google Shape;475;p23"/>
            <p:cNvSpPr/>
            <p:nvPr/>
          </p:nvSpPr>
          <p:spPr>
            <a:xfrm>
              <a:off x="4903333" y="1400062"/>
              <a:ext cx="1566632" cy="317693"/>
            </a:xfrm>
            <a:prstGeom prst="rect">
              <a:avLst/>
            </a:prstGeom>
            <a:solidFill>
              <a:schemeClr val="accent1"/>
            </a:solid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chemeClr val="accent5"/>
                  </a:solidFill>
                  <a:latin typeface="Arial"/>
                  <a:ea typeface="Arial"/>
                  <a:cs typeface="Arial"/>
                  <a:sym typeface="Arial"/>
                </a:rPr>
                <a:t>Host</a:t>
              </a:r>
              <a:endParaRPr/>
            </a:p>
          </p:txBody>
        </p:sp>
        <p:sp>
          <p:nvSpPr>
            <p:cNvPr id="476" name="Google Shape;476;p23"/>
            <p:cNvSpPr txBox="1"/>
            <p:nvPr/>
          </p:nvSpPr>
          <p:spPr>
            <a:xfrm>
              <a:off x="9195451" y="5117130"/>
              <a:ext cx="2835724" cy="688970"/>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chemeClr val="lt1"/>
                  </a:solidFill>
                  <a:latin typeface="Arial"/>
                  <a:ea typeface="Arial"/>
                  <a:cs typeface="Arial"/>
                  <a:sym typeface="Arial"/>
                </a:rPr>
                <a:t>Configuration</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BFM Configuration</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Configuration Space</a:t>
              </a:r>
              <a:endParaRPr/>
            </a:p>
            <a:p>
              <a:pPr indent="-111125" lvl="0" marL="111125"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lt1"/>
                  </a:solidFill>
                  <a:latin typeface="Arial"/>
                  <a:ea typeface="Arial"/>
                  <a:cs typeface="Arial"/>
                  <a:sym typeface="Arial"/>
                </a:rPr>
                <a:t>LTSSM counters/timeouts</a:t>
              </a:r>
              <a:endParaRPr/>
            </a:p>
          </p:txBody>
        </p:sp>
        <p:sp>
          <p:nvSpPr>
            <p:cNvPr id="477" name="Google Shape;477;p23"/>
            <p:cNvSpPr txBox="1"/>
            <p:nvPr/>
          </p:nvSpPr>
          <p:spPr>
            <a:xfrm>
              <a:off x="1745167" y="2848198"/>
              <a:ext cx="882798" cy="289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CXL BFM</a:t>
              </a:r>
              <a:endParaRPr/>
            </a:p>
          </p:txBody>
        </p:sp>
        <p:cxnSp>
          <p:nvCxnSpPr>
            <p:cNvPr id="478" name="Google Shape;478;p23"/>
            <p:cNvCxnSpPr/>
            <p:nvPr/>
          </p:nvCxnSpPr>
          <p:spPr>
            <a:xfrm>
              <a:off x="6352726" y="1754223"/>
              <a:ext cx="0" cy="333034"/>
            </a:xfrm>
            <a:prstGeom prst="straightConnector1">
              <a:avLst/>
            </a:prstGeom>
            <a:noFill/>
            <a:ln cap="flat" cmpd="sng" w="38100">
              <a:solidFill>
                <a:schemeClr val="accent1"/>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79" name="Google Shape;479;p23"/>
            <p:cNvCxnSpPr>
              <a:stCxn id="476" idx="1"/>
            </p:cNvCxnSpPr>
            <p:nvPr/>
          </p:nvCxnSpPr>
          <p:spPr>
            <a:xfrm flipH="1">
              <a:off x="7788451" y="5461615"/>
              <a:ext cx="1407000" cy="53100"/>
            </a:xfrm>
            <a:prstGeom prst="straightConnector1">
              <a:avLst/>
            </a:prstGeom>
            <a:noFill/>
            <a:ln cap="flat" cmpd="sng" w="19050">
              <a:solidFill>
                <a:schemeClr val="accent1"/>
              </a:solidFill>
              <a:prstDash val="solid"/>
              <a:round/>
              <a:headEnd len="sm" w="sm" type="none"/>
              <a:tailEnd len="med" w="med" type="triangle"/>
            </a:ln>
          </p:spPr>
        </p:cxnSp>
        <p:cxnSp>
          <p:nvCxnSpPr>
            <p:cNvPr id="480" name="Google Shape;480;p23"/>
            <p:cNvCxnSpPr>
              <a:endCxn id="445" idx="1"/>
            </p:cNvCxnSpPr>
            <p:nvPr/>
          </p:nvCxnSpPr>
          <p:spPr>
            <a:xfrm>
              <a:off x="6505076" y="2966619"/>
              <a:ext cx="291600" cy="0"/>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81" name="Google Shape;481;p23"/>
            <p:cNvCxnSpPr/>
            <p:nvPr/>
          </p:nvCxnSpPr>
          <p:spPr>
            <a:xfrm>
              <a:off x="6502475" y="3155545"/>
              <a:ext cx="291505" cy="0"/>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82" name="Google Shape;482;p23"/>
            <p:cNvCxnSpPr/>
            <p:nvPr/>
          </p:nvCxnSpPr>
          <p:spPr>
            <a:xfrm>
              <a:off x="5111255" y="1773090"/>
              <a:ext cx="0" cy="333034"/>
            </a:xfrm>
            <a:prstGeom prst="straightConnector1">
              <a:avLst/>
            </a:prstGeom>
            <a:noFill/>
            <a:ln cap="flat" cmpd="sng" w="38100">
              <a:solidFill>
                <a:schemeClr val="accent1"/>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83" name="Google Shape;483;p23"/>
            <p:cNvCxnSpPr/>
            <p:nvPr/>
          </p:nvCxnSpPr>
          <p:spPr>
            <a:xfrm>
              <a:off x="3288096" y="3879182"/>
              <a:ext cx="0" cy="345978"/>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cxnSp>
          <p:nvCxnSpPr>
            <p:cNvPr id="484" name="Google Shape;484;p23"/>
            <p:cNvCxnSpPr/>
            <p:nvPr/>
          </p:nvCxnSpPr>
          <p:spPr>
            <a:xfrm>
              <a:off x="5494497" y="3879182"/>
              <a:ext cx="0" cy="345978"/>
            </a:xfrm>
            <a:prstGeom prst="straightConnector1">
              <a:avLst/>
            </a:prstGeom>
            <a:noFill/>
            <a:ln cap="flat" cmpd="sng" w="28575">
              <a:solidFill>
                <a:schemeClr val="accent2"/>
              </a:solidFill>
              <a:prstDash val="solid"/>
              <a:round/>
              <a:headEnd len="med" w="med" type="triangle"/>
              <a:tailEnd len="med" w="med" type="triangle"/>
            </a:ln>
            <a:effectLst>
              <a:outerShdw blurRad="40000" rotWithShape="0" dir="5400000" dist="23000">
                <a:srgbClr val="000000">
                  <a:alpha val="34901"/>
                </a:srgbClr>
              </a:outerShdw>
            </a:effectLst>
          </p:spPr>
        </p:cxnSp>
      </p:grpSp>
      <p:cxnSp>
        <p:nvCxnSpPr>
          <p:cNvPr id="485" name="Google Shape;485;p23"/>
          <p:cNvCxnSpPr>
            <a:stCxn id="471" idx="1"/>
            <a:endCxn id="447" idx="3"/>
          </p:cNvCxnSpPr>
          <p:nvPr/>
        </p:nvCxnSpPr>
        <p:spPr>
          <a:xfrm rot="10800000">
            <a:off x="6408822" y="4596889"/>
            <a:ext cx="2979300" cy="906900"/>
          </a:xfrm>
          <a:prstGeom prst="straightConnector1">
            <a:avLst/>
          </a:prstGeom>
          <a:noFill/>
          <a:ln cap="flat" cmpd="sng" w="19050">
            <a:solidFill>
              <a:schemeClr val="accent1"/>
            </a:solidFill>
            <a:prstDash val="solid"/>
            <a:round/>
            <a:headEnd len="lg" w="lg" type="none"/>
            <a:tailEnd len="med" w="med" type="triangle"/>
          </a:ln>
        </p:spPr>
      </p:cxnSp>
      <p:cxnSp>
        <p:nvCxnSpPr>
          <p:cNvPr id="486" name="Google Shape;486;p23"/>
          <p:cNvCxnSpPr>
            <a:stCxn id="471" idx="1"/>
            <a:endCxn id="448" idx="3"/>
          </p:cNvCxnSpPr>
          <p:nvPr/>
        </p:nvCxnSpPr>
        <p:spPr>
          <a:xfrm rot="10800000">
            <a:off x="6415722" y="5435989"/>
            <a:ext cx="2972400" cy="67800"/>
          </a:xfrm>
          <a:prstGeom prst="straightConnector1">
            <a:avLst/>
          </a:prstGeom>
          <a:noFill/>
          <a:ln cap="flat" cmpd="sng" w="19050">
            <a:solidFill>
              <a:schemeClr val="accent1"/>
            </a:solidFill>
            <a:prstDash val="solid"/>
            <a:round/>
            <a:headEnd len="lg" w="lg" type="none"/>
            <a:tailEnd len="med" w="med" type="triangle"/>
          </a:ln>
        </p:spPr>
      </p:cxnSp>
      <p:cxnSp>
        <p:nvCxnSpPr>
          <p:cNvPr id="487" name="Google Shape;487;p23"/>
          <p:cNvCxnSpPr>
            <a:stCxn id="471" idx="1"/>
            <a:endCxn id="450" idx="3"/>
          </p:cNvCxnSpPr>
          <p:nvPr/>
        </p:nvCxnSpPr>
        <p:spPr>
          <a:xfrm flipH="1">
            <a:off x="5557422" y="5503789"/>
            <a:ext cx="3830700" cy="772800"/>
          </a:xfrm>
          <a:prstGeom prst="straightConnector1">
            <a:avLst/>
          </a:prstGeom>
          <a:noFill/>
          <a:ln cap="flat" cmpd="sng" w="19050">
            <a:solidFill>
              <a:schemeClr val="accent1"/>
            </a:solidFill>
            <a:prstDash val="solid"/>
            <a:round/>
            <a:headEnd len="lg" w="lg" type="none"/>
            <a:tailEnd len="med" w="med" type="triangle"/>
          </a:ln>
        </p:spPr>
      </p:cxnSp>
      <p:cxnSp>
        <p:nvCxnSpPr>
          <p:cNvPr id="488" name="Google Shape;488;p23"/>
          <p:cNvCxnSpPr>
            <a:stCxn id="471" idx="1"/>
            <a:endCxn id="452" idx="3"/>
          </p:cNvCxnSpPr>
          <p:nvPr/>
        </p:nvCxnSpPr>
        <p:spPr>
          <a:xfrm flipH="1">
            <a:off x="6255222" y="5503789"/>
            <a:ext cx="3132900" cy="1495200"/>
          </a:xfrm>
          <a:prstGeom prst="straightConnector1">
            <a:avLst/>
          </a:prstGeom>
          <a:noFill/>
          <a:ln cap="flat" cmpd="sng" w="19050">
            <a:solidFill>
              <a:schemeClr val="accent1"/>
            </a:solidFill>
            <a:prstDash val="solid"/>
            <a:round/>
            <a:headEnd len="lg" w="lg"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6"/>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t/>
            </a:r>
            <a:endParaRPr/>
          </a:p>
        </p:txBody>
      </p:sp>
      <p:sp>
        <p:nvSpPr>
          <p:cNvPr id="30" name="Google Shape;30;p6"/>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1" name="Google Shape;31;p6"/>
          <p:cNvSpPr txBox="1"/>
          <p:nvPr/>
        </p:nvSpPr>
        <p:spPr>
          <a:xfrm>
            <a:off x="3309871" y="3620176"/>
            <a:ext cx="7157729"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ial"/>
                <a:ea typeface="Arial"/>
                <a:cs typeface="Arial"/>
                <a:sym typeface="Arial"/>
              </a:rPr>
              <a:t>Things are changing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4"/>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t/>
            </a:r>
            <a:endParaRPr/>
          </a:p>
        </p:txBody>
      </p:sp>
      <p:sp>
        <p:nvSpPr>
          <p:cNvPr id="494" name="Google Shape;494;p24"/>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95" name="Google Shape;495;p24"/>
          <p:cNvSpPr txBox="1"/>
          <p:nvPr/>
        </p:nvSpPr>
        <p:spPr>
          <a:xfrm>
            <a:off x="705542" y="3053506"/>
            <a:ext cx="9951763"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ial"/>
                <a:ea typeface="Arial"/>
                <a:cs typeface="Arial"/>
                <a:sym typeface="Arial"/>
              </a:rPr>
              <a:t>Change:	New HW Security</a:t>
            </a:r>
            <a:br>
              <a:rPr b="0" i="0" lang="en-US" sz="6000" u="none" cap="none" strike="noStrike">
                <a:solidFill>
                  <a:srgbClr val="000000"/>
                </a:solidFill>
                <a:latin typeface="Arial"/>
                <a:ea typeface="Arial"/>
                <a:cs typeface="Arial"/>
                <a:sym typeface="Arial"/>
              </a:rPr>
            </a:br>
            <a:r>
              <a:rPr b="0" i="0" lang="en-US" sz="6000" u="none" cap="none" strike="noStrike">
                <a:solidFill>
                  <a:srgbClr val="000000"/>
                </a:solidFill>
                <a:latin typeface="Arial"/>
                <a:ea typeface="Arial"/>
                <a:cs typeface="Arial"/>
                <a:sym typeface="Arial"/>
              </a:rPr>
              <a:t>				Requirements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25"/>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What EDA can do to support innovation –</a:t>
            </a:r>
            <a:br>
              <a:rPr lang="en-US"/>
            </a:br>
            <a:r>
              <a:rPr lang="en-US"/>
              <a:t>Security – Verification of secure chip-to-chip protocols PCIe6, CXL3</a:t>
            </a:r>
            <a:endParaRPr/>
          </a:p>
        </p:txBody>
      </p:sp>
      <p:sp>
        <p:nvSpPr>
          <p:cNvPr id="501" name="Google Shape;501;p25"/>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502" name="Google Shape;502;p25"/>
          <p:cNvSpPr txBox="1"/>
          <p:nvPr/>
        </p:nvSpPr>
        <p:spPr>
          <a:xfrm>
            <a:off x="406384" y="1601613"/>
            <a:ext cx="11376026" cy="47520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The CXL interconnect moves high value system data across the link.</a:t>
            </a:r>
            <a:endParaRPr/>
          </a:p>
          <a:p>
            <a:pPr indent="0" lvl="0" marL="0" marR="0" rtl="0" algn="l">
              <a:lnSpc>
                <a:spcPct val="110000"/>
              </a:lnSpc>
              <a:spcBef>
                <a:spcPts val="3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As with all high value data, there is a need to protect that data from attackers</a:t>
            </a:r>
            <a:endParaRPr/>
          </a:p>
          <a:p>
            <a:pPr indent="-180000" lvl="1" marL="180000" marR="0" rtl="0" algn="l">
              <a:lnSpc>
                <a:spcPct val="110000"/>
              </a:lnSpc>
              <a:spcBef>
                <a:spcPts val="300"/>
              </a:spcBef>
              <a:spcAft>
                <a:spcPts val="0"/>
              </a:spcAft>
              <a:buClr>
                <a:schemeClr val="accent1"/>
              </a:buClr>
              <a:buSzPts val="1800"/>
              <a:buFont typeface="Arial"/>
              <a:buChar char="•"/>
            </a:pPr>
            <a:r>
              <a:rPr b="0" i="0" lang="en-US" sz="1800" u="none" cap="none" strike="noStrike">
                <a:solidFill>
                  <a:schemeClr val="dk1"/>
                </a:solidFill>
                <a:latin typeface="Arial"/>
                <a:ea typeface="Arial"/>
                <a:cs typeface="Arial"/>
                <a:sym typeface="Arial"/>
              </a:rPr>
              <a:t>Every chip in a system is a potential target for physical attack, with CXL interconnect being a specific target</a:t>
            </a:r>
            <a:endParaRPr/>
          </a:p>
          <a:p>
            <a:pPr indent="-180000" lvl="1" marL="180000" marR="0" rtl="0" algn="l">
              <a:lnSpc>
                <a:spcPct val="110000"/>
              </a:lnSpc>
              <a:spcBef>
                <a:spcPts val="300"/>
              </a:spcBef>
              <a:spcAft>
                <a:spcPts val="0"/>
              </a:spcAft>
              <a:buClr>
                <a:schemeClr val="accent1"/>
              </a:buClr>
              <a:buSzPts val="1800"/>
              <a:buFont typeface="Arial"/>
              <a:buChar char="•"/>
            </a:pPr>
            <a:r>
              <a:rPr b="0" i="0" lang="en-US" sz="1800" u="none" cap="none" strike="noStrike">
                <a:solidFill>
                  <a:schemeClr val="dk1"/>
                </a:solidFill>
                <a:latin typeface="Arial"/>
                <a:ea typeface="Arial"/>
                <a:cs typeface="Arial"/>
                <a:sym typeface="Arial"/>
              </a:rPr>
              <a:t>Adversaries can attempt to breach system security e.g. by use of a ‘sniffing’ device to attack systems</a:t>
            </a:r>
            <a:endParaRPr/>
          </a:p>
          <a:p>
            <a:pPr indent="-65700" lvl="1" marL="180000" marR="0" rtl="0" algn="l">
              <a:lnSpc>
                <a:spcPct val="110000"/>
              </a:lnSpc>
              <a:spcBef>
                <a:spcPts val="3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65700" lvl="1" marL="180000" marR="0" rtl="0" algn="l">
              <a:lnSpc>
                <a:spcPct val="110000"/>
              </a:lnSpc>
              <a:spcBef>
                <a:spcPts val="3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65700" lvl="1" marL="180000" marR="0" rtl="0" algn="l">
              <a:lnSpc>
                <a:spcPct val="110000"/>
              </a:lnSpc>
              <a:spcBef>
                <a:spcPts val="3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65700" lvl="1" marL="180000" marR="0" rtl="0" algn="l">
              <a:lnSpc>
                <a:spcPct val="110000"/>
              </a:lnSpc>
              <a:spcBef>
                <a:spcPts val="3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65700" lvl="1" marL="180000" marR="0" rtl="0" algn="l">
              <a:lnSpc>
                <a:spcPct val="110000"/>
              </a:lnSpc>
              <a:spcBef>
                <a:spcPts val="3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65700" lvl="1" marL="180000" marR="0" rtl="0" algn="l">
              <a:lnSpc>
                <a:spcPct val="110000"/>
              </a:lnSpc>
              <a:spcBef>
                <a:spcPts val="3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65700" lvl="1" marL="180000" marR="0" rtl="0" algn="l">
              <a:lnSpc>
                <a:spcPct val="110000"/>
              </a:lnSpc>
              <a:spcBef>
                <a:spcPts val="3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65700" lvl="1" marL="180000" marR="0" rtl="0" algn="l">
              <a:lnSpc>
                <a:spcPct val="110000"/>
              </a:lnSpc>
              <a:spcBef>
                <a:spcPts val="3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180000" lvl="1" marL="180000" marR="0" rtl="0" algn="l">
              <a:lnSpc>
                <a:spcPct val="110000"/>
              </a:lnSpc>
              <a:spcBef>
                <a:spcPts val="300"/>
              </a:spcBef>
              <a:spcAft>
                <a:spcPts val="0"/>
              </a:spcAft>
              <a:buClr>
                <a:schemeClr val="accent1"/>
              </a:buClr>
              <a:buSzPts val="1800"/>
              <a:buFont typeface="Arial"/>
              <a:buChar char="•"/>
            </a:pPr>
            <a:r>
              <a:rPr b="0" i="0" lang="en-US" sz="1800" u="none" cap="none" strike="noStrike">
                <a:solidFill>
                  <a:schemeClr val="dk1"/>
                </a:solidFill>
                <a:latin typeface="Arial"/>
                <a:ea typeface="Arial"/>
                <a:cs typeface="Arial"/>
                <a:sym typeface="Arial"/>
              </a:rPr>
              <a:t>CXL and PCIe have IDE (Integrity and Data Encryption) capability in CXL2.0 as an optional feature</a:t>
            </a:r>
            <a:endParaRPr/>
          </a:p>
          <a:p>
            <a:pPr indent="-179999" lvl="2" marL="360000" marR="0" rtl="0" algn="l">
              <a:lnSpc>
                <a:spcPct val="110000"/>
              </a:lnSpc>
              <a:spcBef>
                <a:spcPts val="300"/>
              </a:spcBef>
              <a:spcAft>
                <a:spcPts val="0"/>
              </a:spcAft>
              <a:buClr>
                <a:schemeClr val="accent1"/>
              </a:buClr>
              <a:buSzPts val="1800"/>
              <a:buFont typeface="Arial"/>
              <a:buChar char="•"/>
            </a:pPr>
            <a:r>
              <a:rPr b="0" i="0" lang="en-US" sz="1800" u="none" cap="none" strike="noStrike">
                <a:solidFill>
                  <a:schemeClr val="dk1"/>
                </a:solidFill>
                <a:latin typeface="Arial"/>
                <a:ea typeface="Arial"/>
                <a:cs typeface="Arial"/>
                <a:sym typeface="Arial"/>
              </a:rPr>
              <a:t>256-bit AES-GCM encryption ensures data confidentiality, integrity, and replay protection</a:t>
            </a:r>
            <a:endParaRPr/>
          </a:p>
          <a:p>
            <a:pPr indent="0" lvl="0" marL="0" marR="0" rtl="0" algn="l">
              <a:lnSpc>
                <a:spcPct val="110000"/>
              </a:lnSpc>
              <a:spcBef>
                <a:spcPts val="300"/>
              </a:spcBef>
              <a:spcAft>
                <a:spcPts val="0"/>
              </a:spcAft>
              <a:buClr>
                <a:srgbClr val="000000"/>
              </a:buClr>
              <a:buSzPts val="1800"/>
              <a:buFont typeface="Arial"/>
              <a:buNone/>
            </a:pPr>
            <a:r>
              <a:t/>
            </a:r>
            <a:endParaRPr b="1" i="0" sz="1800" u="none" cap="none" strike="noStrike">
              <a:solidFill>
                <a:schemeClr val="dk1"/>
              </a:solidFill>
              <a:latin typeface="Arial"/>
              <a:ea typeface="Arial"/>
              <a:cs typeface="Arial"/>
              <a:sym typeface="Arial"/>
            </a:endParaRPr>
          </a:p>
        </p:txBody>
      </p:sp>
      <p:pic>
        <p:nvPicPr>
          <p:cNvPr descr="Diagram of CXL Memory Pooling Through Direct Connect" id="503" name="Google Shape;503;p25"/>
          <p:cNvPicPr preferRelativeResize="0"/>
          <p:nvPr/>
        </p:nvPicPr>
        <p:blipFill rotWithShape="1">
          <a:blip r:embed="rId3">
            <a:alphaModFix/>
          </a:blip>
          <a:srcRect b="0" l="0" r="0" t="0"/>
          <a:stretch/>
        </p:blipFill>
        <p:spPr>
          <a:xfrm>
            <a:off x="496335" y="2975778"/>
            <a:ext cx="6377870" cy="2551148"/>
          </a:xfrm>
          <a:prstGeom prst="rect">
            <a:avLst/>
          </a:prstGeom>
          <a:noFill/>
          <a:ln>
            <a:noFill/>
          </a:ln>
        </p:spPr>
      </p:pic>
      <p:sp>
        <p:nvSpPr>
          <p:cNvPr id="504" name="Google Shape;504;p25"/>
          <p:cNvSpPr/>
          <p:nvPr/>
        </p:nvSpPr>
        <p:spPr>
          <a:xfrm>
            <a:off x="3269645" y="3731189"/>
            <a:ext cx="3626497" cy="697825"/>
          </a:xfrm>
          <a:prstGeom prst="roundRect">
            <a:avLst>
              <a:gd fmla="val 16667" name="adj"/>
            </a:avLst>
          </a:prstGeom>
          <a:noFill/>
          <a:ln cap="flat" cmpd="sng" w="539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505" name="Google Shape;505;p25"/>
          <p:cNvSpPr txBox="1"/>
          <p:nvPr/>
        </p:nvSpPr>
        <p:spPr>
          <a:xfrm>
            <a:off x="7079837" y="2971828"/>
            <a:ext cx="3722723" cy="2346323"/>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Threat Model:</a:t>
            </a:r>
            <a:br>
              <a:rPr b="0" i="0" lang="en-US"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Logic Analyzer/ Purpose built Interposer devices</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Rogue Retimers</a:t>
            </a:r>
            <a:endParaRPr/>
          </a:p>
          <a:p>
            <a:pPr indent="-342900" lvl="0" marL="342900" marR="0" rtl="0" algn="l">
              <a:lnSpc>
                <a:spcPct val="100000"/>
              </a:lnSpc>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Malicious Switches</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superior security icon" id="506" name="Google Shape;506;p25"/>
          <p:cNvPicPr preferRelativeResize="0"/>
          <p:nvPr/>
        </p:nvPicPr>
        <p:blipFill rotWithShape="1">
          <a:blip r:embed="rId4">
            <a:alphaModFix/>
          </a:blip>
          <a:srcRect b="0" l="0" r="0" t="0"/>
          <a:stretch/>
        </p:blipFill>
        <p:spPr>
          <a:xfrm>
            <a:off x="7653685" y="3004222"/>
            <a:ext cx="2347686" cy="23476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2">
                                            <p:txEl>
                                              <p:pRg end="0" st="0"/>
                                            </p:txEl>
                                          </p:spTgt>
                                        </p:tgtEl>
                                        <p:attrNameLst>
                                          <p:attrName>style.visibility</p:attrName>
                                        </p:attrNameLst>
                                      </p:cBhvr>
                                      <p:to>
                                        <p:strVal val="visible"/>
                                      </p:to>
                                    </p:set>
                                    <p:animEffect filter="fade" transition="in">
                                      <p:cBhvr>
                                        <p:cTn dur="500"/>
                                        <p:tgtEl>
                                          <p:spTgt spid="50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1" st="1"/>
                                            </p:txEl>
                                          </p:spTgt>
                                        </p:tgtEl>
                                        <p:attrNameLst>
                                          <p:attrName>style.visibility</p:attrName>
                                        </p:attrNameLst>
                                      </p:cBhvr>
                                      <p:to>
                                        <p:strVal val="visible"/>
                                      </p:to>
                                    </p:set>
                                    <p:animEffect filter="fade" transition="in">
                                      <p:cBhvr>
                                        <p:cTn dur="500"/>
                                        <p:tgtEl>
                                          <p:spTgt spid="50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2" st="2"/>
                                            </p:txEl>
                                          </p:spTgt>
                                        </p:tgtEl>
                                        <p:attrNameLst>
                                          <p:attrName>style.visibility</p:attrName>
                                        </p:attrNameLst>
                                      </p:cBhvr>
                                      <p:to>
                                        <p:strVal val="visible"/>
                                      </p:to>
                                    </p:set>
                                    <p:animEffect filter="fade" transition="in">
                                      <p:cBhvr>
                                        <p:cTn dur="500"/>
                                        <p:tgtEl>
                                          <p:spTgt spid="50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3" st="3"/>
                                            </p:txEl>
                                          </p:spTgt>
                                        </p:tgtEl>
                                        <p:attrNameLst>
                                          <p:attrName>style.visibility</p:attrName>
                                        </p:attrNameLst>
                                      </p:cBhvr>
                                      <p:to>
                                        <p:strVal val="visible"/>
                                      </p:to>
                                    </p:set>
                                    <p:animEffect filter="fade" transition="in">
                                      <p:cBhvr>
                                        <p:cTn dur="500"/>
                                        <p:tgtEl>
                                          <p:spTgt spid="50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4" st="4"/>
                                            </p:txEl>
                                          </p:spTgt>
                                        </p:tgtEl>
                                        <p:attrNameLst>
                                          <p:attrName>style.visibility</p:attrName>
                                        </p:attrNameLst>
                                      </p:cBhvr>
                                      <p:to>
                                        <p:strVal val="visible"/>
                                      </p:to>
                                    </p:set>
                                    <p:animEffect filter="fade" transition="in">
                                      <p:cBhvr>
                                        <p:cTn dur="500"/>
                                        <p:tgtEl>
                                          <p:spTgt spid="50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5" st="5"/>
                                            </p:txEl>
                                          </p:spTgt>
                                        </p:tgtEl>
                                        <p:attrNameLst>
                                          <p:attrName>style.visibility</p:attrName>
                                        </p:attrNameLst>
                                      </p:cBhvr>
                                      <p:to>
                                        <p:strVal val="visible"/>
                                      </p:to>
                                    </p:set>
                                    <p:animEffect filter="fade" transition="in">
                                      <p:cBhvr>
                                        <p:cTn dur="500"/>
                                        <p:tgtEl>
                                          <p:spTgt spid="50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6" st="6"/>
                                            </p:txEl>
                                          </p:spTgt>
                                        </p:tgtEl>
                                        <p:attrNameLst>
                                          <p:attrName>style.visibility</p:attrName>
                                        </p:attrNameLst>
                                      </p:cBhvr>
                                      <p:to>
                                        <p:strVal val="visible"/>
                                      </p:to>
                                    </p:set>
                                    <p:animEffect filter="fade" transition="in">
                                      <p:cBhvr>
                                        <p:cTn dur="500"/>
                                        <p:tgtEl>
                                          <p:spTgt spid="50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7" st="7"/>
                                            </p:txEl>
                                          </p:spTgt>
                                        </p:tgtEl>
                                        <p:attrNameLst>
                                          <p:attrName>style.visibility</p:attrName>
                                        </p:attrNameLst>
                                      </p:cBhvr>
                                      <p:to>
                                        <p:strVal val="visible"/>
                                      </p:to>
                                    </p:set>
                                    <p:animEffect filter="fade" transition="in">
                                      <p:cBhvr>
                                        <p:cTn dur="500"/>
                                        <p:tgtEl>
                                          <p:spTgt spid="50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8" st="8"/>
                                            </p:txEl>
                                          </p:spTgt>
                                        </p:tgtEl>
                                        <p:attrNameLst>
                                          <p:attrName>style.visibility</p:attrName>
                                        </p:attrNameLst>
                                      </p:cBhvr>
                                      <p:to>
                                        <p:strVal val="visible"/>
                                      </p:to>
                                    </p:set>
                                    <p:animEffect filter="fade" transition="in">
                                      <p:cBhvr>
                                        <p:cTn dur="500"/>
                                        <p:tgtEl>
                                          <p:spTgt spid="502">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9" st="9"/>
                                            </p:txEl>
                                          </p:spTgt>
                                        </p:tgtEl>
                                        <p:attrNameLst>
                                          <p:attrName>style.visibility</p:attrName>
                                        </p:attrNameLst>
                                      </p:cBhvr>
                                      <p:to>
                                        <p:strVal val="visible"/>
                                      </p:to>
                                    </p:set>
                                    <p:animEffect filter="fade" transition="in">
                                      <p:cBhvr>
                                        <p:cTn dur="500"/>
                                        <p:tgtEl>
                                          <p:spTgt spid="502">
                                            <p:txEl>
                                              <p:pRg end="9" st="9"/>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10" st="10"/>
                                            </p:txEl>
                                          </p:spTgt>
                                        </p:tgtEl>
                                        <p:attrNameLst>
                                          <p:attrName>style.visibility</p:attrName>
                                        </p:attrNameLst>
                                      </p:cBhvr>
                                      <p:to>
                                        <p:strVal val="visible"/>
                                      </p:to>
                                    </p:set>
                                    <p:animEffect filter="fade" transition="in">
                                      <p:cBhvr>
                                        <p:cTn dur="500"/>
                                        <p:tgtEl>
                                          <p:spTgt spid="502">
                                            <p:txEl>
                                              <p:pRg end="10" st="1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11" st="11"/>
                                            </p:txEl>
                                          </p:spTgt>
                                        </p:tgtEl>
                                        <p:attrNameLst>
                                          <p:attrName>style.visibility</p:attrName>
                                        </p:attrNameLst>
                                      </p:cBhvr>
                                      <p:to>
                                        <p:strVal val="visible"/>
                                      </p:to>
                                    </p:set>
                                    <p:animEffect filter="fade" transition="in">
                                      <p:cBhvr>
                                        <p:cTn dur="500"/>
                                        <p:tgtEl>
                                          <p:spTgt spid="502">
                                            <p:txEl>
                                              <p:pRg end="11" st="1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12" st="12"/>
                                            </p:txEl>
                                          </p:spTgt>
                                        </p:tgtEl>
                                        <p:attrNameLst>
                                          <p:attrName>style.visibility</p:attrName>
                                        </p:attrNameLst>
                                      </p:cBhvr>
                                      <p:to>
                                        <p:strVal val="visible"/>
                                      </p:to>
                                    </p:set>
                                    <p:animEffect filter="fade" transition="in">
                                      <p:cBhvr>
                                        <p:cTn dur="500"/>
                                        <p:tgtEl>
                                          <p:spTgt spid="502">
                                            <p:txEl>
                                              <p:pRg end="12" st="12"/>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13" st="13"/>
                                            </p:txEl>
                                          </p:spTgt>
                                        </p:tgtEl>
                                        <p:attrNameLst>
                                          <p:attrName>style.visibility</p:attrName>
                                        </p:attrNameLst>
                                      </p:cBhvr>
                                      <p:to>
                                        <p:strVal val="visible"/>
                                      </p:to>
                                    </p:set>
                                    <p:animEffect filter="fade" transition="in">
                                      <p:cBhvr>
                                        <p:cTn dur="500"/>
                                        <p:tgtEl>
                                          <p:spTgt spid="502">
                                            <p:txEl>
                                              <p:pRg end="13" st="1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02">
                                            <p:txEl>
                                              <p:pRg end="14" st="14"/>
                                            </p:txEl>
                                          </p:spTgt>
                                        </p:tgtEl>
                                        <p:attrNameLst>
                                          <p:attrName>style.visibility</p:attrName>
                                        </p:attrNameLst>
                                      </p:cBhvr>
                                      <p:to>
                                        <p:strVal val="visible"/>
                                      </p:to>
                                    </p:set>
                                    <p:animEffect filter="fade" transition="in">
                                      <p:cBhvr>
                                        <p:cTn dur="500"/>
                                        <p:tgtEl>
                                          <p:spTgt spid="502">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500"/>
                                        <p:tgtEl>
                                          <p:spTgt spid="503"/>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 presetSubtype="0">
                                  <p:stCondLst>
                                    <p:cond delay="0"/>
                                  </p:stCondLst>
                                  <p:childTnLst>
                                    <p:set>
                                      <p:cBhvr>
                                        <p:cTn dur="1" fill="hold">
                                          <p:stCondLst>
                                            <p:cond delay="0"/>
                                          </p:stCondLst>
                                        </p:cTn>
                                        <p:tgtEl>
                                          <p:spTgt spid="505">
                                            <p:txEl>
                                              <p:pRg end="1" st="1"/>
                                            </p:txEl>
                                          </p:spTgt>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 presetSubtype="0">
                                  <p:stCondLst>
                                    <p:cond delay="0"/>
                                  </p:stCondLst>
                                  <p:childTnLst>
                                    <p:set>
                                      <p:cBhvr>
                                        <p:cTn dur="1" fill="hold">
                                          <p:stCondLst>
                                            <p:cond delay="0"/>
                                          </p:stCondLst>
                                        </p:cTn>
                                        <p:tgtEl>
                                          <p:spTgt spid="505">
                                            <p:txEl>
                                              <p:pRg end="2" st="2"/>
                                            </p:txEl>
                                          </p:spTgt>
                                        </p:tgtEl>
                                        <p:attrNameLst>
                                          <p:attrName>style.visibility</p:attrName>
                                        </p:attrNameLst>
                                      </p:cBhvr>
                                      <p:to>
                                        <p:strVal val="visible"/>
                                      </p:to>
                                    </p:set>
                                  </p:childTnLst>
                                </p:cTn>
                              </p:par>
                            </p:childTnLst>
                          </p:cTn>
                        </p:par>
                        <p:par>
                          <p:cTn fill="hold">
                            <p:stCondLst>
                              <p:cond delay="503"/>
                            </p:stCondLst>
                            <p:childTnLst>
                              <p:par>
                                <p:cTn fill="hold" nodeType="afterEffect" presetClass="entr" presetID="1" presetSubtype="0">
                                  <p:stCondLst>
                                    <p:cond delay="0"/>
                                  </p:stCondLst>
                                  <p:childTnLst>
                                    <p:set>
                                      <p:cBhvr>
                                        <p:cTn dur="1" fill="hold">
                                          <p:stCondLst>
                                            <p:cond delay="0"/>
                                          </p:stCondLst>
                                        </p:cTn>
                                        <p:tgtEl>
                                          <p:spTgt spid="505">
                                            <p:txEl>
                                              <p:pRg end="3" st="3"/>
                                            </p:txEl>
                                          </p:spTgt>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 presetSubtype="0">
                                  <p:stCondLst>
                                    <p:cond delay="0"/>
                                  </p:stCondLst>
                                  <p:childTnLst>
                                    <p:set>
                                      <p:cBhvr>
                                        <p:cTn dur="1" fill="hold">
                                          <p:stCondLst>
                                            <p:cond delay="0"/>
                                          </p:stCondLst>
                                        </p:cTn>
                                        <p:tgtEl>
                                          <p:spTgt spid="505">
                                            <p:txEl>
                                              <p:pRg end="4" st="4"/>
                                            </p:txEl>
                                          </p:spTgt>
                                        </p:tgtEl>
                                        <p:attrNameLst>
                                          <p:attrName>style.visibility</p:attrName>
                                        </p:attrNameLst>
                                      </p:cBhvr>
                                      <p:to>
                                        <p:strVal val="visible"/>
                                      </p:to>
                                    </p:set>
                                  </p:childTnLst>
                                </p:cTn>
                              </p:par>
                            </p:childTnLst>
                          </p:cTn>
                        </p:par>
                        <p:par>
                          <p:cTn fill="hold">
                            <p:stCondLst>
                              <p:cond delay="505"/>
                            </p:stCondLst>
                            <p:childTnLst>
                              <p:par>
                                <p:cTn fill="hold" nodeType="afterEffect" presetClass="entr" presetID="1" presetSubtype="0">
                                  <p:stCondLst>
                                    <p:cond delay="0"/>
                                  </p:stCondLst>
                                  <p:childTnLst>
                                    <p:set>
                                      <p:cBhvr>
                                        <p:cTn dur="1" fill="hold">
                                          <p:stCondLst>
                                            <p:cond delay="0"/>
                                          </p:stCondLst>
                                        </p:cTn>
                                        <p:tgtEl>
                                          <p:spTgt spid="505">
                                            <p:txEl>
                                              <p:pRg end="5" st="5"/>
                                            </p:txEl>
                                          </p:spTgt>
                                        </p:tgtEl>
                                        <p:attrNameLst>
                                          <p:attrName>style.visibility</p:attrName>
                                        </p:attrNameLst>
                                      </p:cBhvr>
                                      <p:to>
                                        <p:strVal val="visible"/>
                                      </p:to>
                                    </p:set>
                                  </p:childTnLst>
                                </p:cTn>
                              </p:par>
                            </p:childTnLst>
                          </p:cTn>
                        </p:par>
                        <p:par>
                          <p:cTn fill="hold">
                            <p:stCondLst>
                              <p:cond delay="506"/>
                            </p:stCondLst>
                            <p:childTnLst>
                              <p:par>
                                <p:cTn fill="hold" nodeType="after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par>
                          <p:cTn fill="hold">
                            <p:stCondLst>
                              <p:cond delay="1006"/>
                            </p:stCondLst>
                            <p:childTnLst>
                              <p:par>
                                <p:cTn fill="hold" nodeType="afterEffect" presetClass="entr" presetID="23" presetSubtype="16">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500"/>
                                        <p:tgtEl>
                                          <p:spTgt spid="506"/>
                                        </p:tgtEl>
                                        <p:attrNameLst>
                                          <p:attrName>ppt_w</p:attrName>
                                        </p:attrNameLst>
                                      </p:cBhvr>
                                      <p:tavLst>
                                        <p:tav fmla="" tm="0">
                                          <p:val>
                                            <p:strVal val="0"/>
                                          </p:val>
                                        </p:tav>
                                        <p:tav fmla="" tm="100000">
                                          <p:val>
                                            <p:strVal val="#ppt_w"/>
                                          </p:val>
                                        </p:tav>
                                      </p:tavLst>
                                    </p:anim>
                                    <p:anim calcmode="lin" valueType="num">
                                      <p:cBhvr additive="base">
                                        <p:cTn dur="500"/>
                                        <p:tgtEl>
                                          <p:spTgt spid="50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6"/>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Interconnect Security –</a:t>
            </a:r>
            <a:br>
              <a:rPr lang="en-US"/>
            </a:br>
            <a:r>
              <a:rPr lang="en-US"/>
              <a:t>CXL/PCIe IDE Verification Considerations</a:t>
            </a:r>
            <a:endParaRPr/>
          </a:p>
        </p:txBody>
      </p:sp>
      <p:sp>
        <p:nvSpPr>
          <p:cNvPr id="512" name="Google Shape;512;p26"/>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pic>
        <p:nvPicPr>
          <p:cNvPr id="513" name="Google Shape;513;p26"/>
          <p:cNvPicPr preferRelativeResize="0"/>
          <p:nvPr/>
        </p:nvPicPr>
        <p:blipFill rotWithShape="1">
          <a:blip r:embed="rId3">
            <a:alphaModFix/>
          </a:blip>
          <a:srcRect b="0" l="0" r="0" t="0"/>
          <a:stretch/>
        </p:blipFill>
        <p:spPr>
          <a:xfrm>
            <a:off x="1835163" y="1881796"/>
            <a:ext cx="10188391" cy="2285147"/>
          </a:xfrm>
          <a:prstGeom prst="rect">
            <a:avLst/>
          </a:prstGeom>
          <a:noFill/>
          <a:ln>
            <a:noFill/>
          </a:ln>
        </p:spPr>
      </p:pic>
      <p:sp>
        <p:nvSpPr>
          <p:cNvPr id="514" name="Google Shape;514;p26"/>
          <p:cNvSpPr txBox="1"/>
          <p:nvPr/>
        </p:nvSpPr>
        <p:spPr>
          <a:xfrm>
            <a:off x="1085056" y="1552114"/>
            <a:ext cx="11376025" cy="4752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CXL/PCIe6 verification is already complicated enough:</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IDE Security brings new verification requirements to PCIe/CXL:</a:t>
            </a:r>
            <a:endParaRPr b="0" i="0" sz="1400" u="none" cap="none" strike="noStrike">
              <a:solidFill>
                <a:srgbClr val="000000"/>
              </a:solidFill>
              <a:latin typeface="Arial"/>
              <a:ea typeface="Arial"/>
              <a:cs typeface="Arial"/>
              <a:sym typeface="Arial"/>
            </a:endParaRPr>
          </a:p>
        </p:txBody>
      </p:sp>
      <p:sp>
        <p:nvSpPr>
          <p:cNvPr id="515" name="Google Shape;515;p26"/>
          <p:cNvSpPr/>
          <p:nvPr/>
        </p:nvSpPr>
        <p:spPr>
          <a:xfrm>
            <a:off x="1450181" y="4613961"/>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Multiple</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Streams of</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link IDE</a:t>
            </a:r>
            <a:endParaRPr/>
          </a:p>
        </p:txBody>
      </p:sp>
      <p:sp>
        <p:nvSpPr>
          <p:cNvPr id="516" name="Google Shape;516;p26"/>
          <p:cNvSpPr/>
          <p:nvPr/>
        </p:nvSpPr>
        <p:spPr>
          <a:xfrm>
            <a:off x="2985209" y="4613961"/>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Mix of IDE</a:t>
            </a:r>
            <a:endParaRPr/>
          </a:p>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and non IDE</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 TLPs</a:t>
            </a:r>
            <a:endParaRPr/>
          </a:p>
        </p:txBody>
      </p:sp>
      <p:sp>
        <p:nvSpPr>
          <p:cNvPr id="517" name="Google Shape;517;p26"/>
          <p:cNvSpPr/>
          <p:nvPr/>
        </p:nvSpPr>
        <p:spPr>
          <a:xfrm>
            <a:off x="4520237" y="4613961"/>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Aggregation</a:t>
            </a:r>
            <a:endParaRPr/>
          </a:p>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of IDE TLPs</a:t>
            </a:r>
            <a:endParaRPr/>
          </a:p>
        </p:txBody>
      </p:sp>
      <p:sp>
        <p:nvSpPr>
          <p:cNvPr id="518" name="Google Shape;518;p26"/>
          <p:cNvSpPr/>
          <p:nvPr/>
        </p:nvSpPr>
        <p:spPr>
          <a:xfrm>
            <a:off x="6055265" y="4613961"/>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PCRC</a:t>
            </a:r>
            <a:endParaRPr/>
          </a:p>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generation</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 &amp; validation</a:t>
            </a:r>
            <a:endParaRPr/>
          </a:p>
        </p:txBody>
      </p:sp>
      <p:sp>
        <p:nvSpPr>
          <p:cNvPr id="519" name="Google Shape;519;p26"/>
          <p:cNvSpPr/>
          <p:nvPr/>
        </p:nvSpPr>
        <p:spPr>
          <a:xfrm>
            <a:off x="7590293" y="4613961"/>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AES-GCM</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Key Refresh</a:t>
            </a:r>
            <a:endParaRPr/>
          </a:p>
        </p:txBody>
      </p:sp>
      <p:sp>
        <p:nvSpPr>
          <p:cNvPr id="520" name="Google Shape;520;p26"/>
          <p:cNvSpPr/>
          <p:nvPr/>
        </p:nvSpPr>
        <p:spPr>
          <a:xfrm>
            <a:off x="9125321" y="4613961"/>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Errors e.g.</a:t>
            </a:r>
            <a:endParaRPr/>
          </a:p>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secure/insec</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transition</a:t>
            </a:r>
            <a:endParaRPr/>
          </a:p>
        </p:txBody>
      </p:sp>
      <p:sp>
        <p:nvSpPr>
          <p:cNvPr id="521" name="Google Shape;521;p26"/>
          <p:cNvSpPr/>
          <p:nvPr/>
        </p:nvSpPr>
        <p:spPr>
          <a:xfrm>
            <a:off x="9125321" y="5530772"/>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Bypass</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IDE Key</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Mgmt</a:t>
            </a:r>
            <a:endParaRPr b="0" i="0" sz="1600" u="none" cap="none" strike="noStrike">
              <a:solidFill>
                <a:schemeClr val="lt1"/>
              </a:solidFill>
              <a:latin typeface="Arial"/>
              <a:ea typeface="Arial"/>
              <a:cs typeface="Arial"/>
              <a:sym typeface="Arial"/>
            </a:endParaRPr>
          </a:p>
        </p:txBody>
      </p:sp>
      <p:sp>
        <p:nvSpPr>
          <p:cNvPr id="522" name="Google Shape;522;p26"/>
          <p:cNvSpPr/>
          <p:nvPr/>
        </p:nvSpPr>
        <p:spPr>
          <a:xfrm>
            <a:off x="10660347" y="4613961"/>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Containment</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vs Skid mode</a:t>
            </a:r>
            <a:endParaRPr/>
          </a:p>
        </p:txBody>
      </p:sp>
      <p:sp>
        <p:nvSpPr>
          <p:cNvPr id="523" name="Google Shape;523;p26"/>
          <p:cNvSpPr/>
          <p:nvPr/>
        </p:nvSpPr>
        <p:spPr>
          <a:xfrm>
            <a:off x="1450181" y="5530772"/>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Truncated</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MAC</a:t>
            </a:r>
            <a:endParaRPr/>
          </a:p>
        </p:txBody>
      </p:sp>
      <p:sp>
        <p:nvSpPr>
          <p:cNvPr id="524" name="Google Shape;524;p26"/>
          <p:cNvSpPr/>
          <p:nvPr/>
        </p:nvSpPr>
        <p:spPr>
          <a:xfrm>
            <a:off x="2985209" y="5530772"/>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Symmetric/</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Asymmetric</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Secure Session</a:t>
            </a:r>
            <a:endParaRPr/>
          </a:p>
        </p:txBody>
      </p:sp>
      <p:sp>
        <p:nvSpPr>
          <p:cNvPr id="525" name="Google Shape;525;p26"/>
          <p:cNvSpPr/>
          <p:nvPr/>
        </p:nvSpPr>
        <p:spPr>
          <a:xfrm>
            <a:off x="4520237" y="5530772"/>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Multiple Digital</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Signature</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Algorithms</a:t>
            </a:r>
            <a:endParaRPr/>
          </a:p>
        </p:txBody>
      </p:sp>
      <p:sp>
        <p:nvSpPr>
          <p:cNvPr id="526" name="Google Shape;526;p26"/>
          <p:cNvSpPr/>
          <p:nvPr/>
        </p:nvSpPr>
        <p:spPr>
          <a:xfrm>
            <a:off x="6055265" y="5530772"/>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Multiple</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Hash</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Algorithms</a:t>
            </a:r>
            <a:endParaRPr/>
          </a:p>
        </p:txBody>
      </p:sp>
      <p:sp>
        <p:nvSpPr>
          <p:cNvPr id="527" name="Google Shape;527;p26"/>
          <p:cNvSpPr/>
          <p:nvPr/>
        </p:nvSpPr>
        <p:spPr>
          <a:xfrm>
            <a:off x="7590293" y="5530772"/>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Multiple</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Encryption</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Algorithms</a:t>
            </a:r>
            <a:endParaRPr/>
          </a:p>
        </p:txBody>
      </p:sp>
      <p:sp>
        <p:nvSpPr>
          <p:cNvPr id="528" name="Google Shape;528;p26"/>
          <p:cNvSpPr/>
          <p:nvPr/>
        </p:nvSpPr>
        <p:spPr>
          <a:xfrm>
            <a:off x="10660347" y="5530772"/>
            <a:ext cx="1389571" cy="764491"/>
          </a:xfrm>
          <a:prstGeom prst="rect">
            <a:avLst/>
          </a:prstGeom>
          <a:solidFill>
            <a:srgbClr val="00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Bypassing</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Secure</a:t>
            </a:r>
            <a:br>
              <a:rPr b="0" i="0" lang="en-US" sz="1600" u="none" cap="none" strike="noStrike">
                <a:solidFill>
                  <a:schemeClr val="lt1"/>
                </a:solidFill>
                <a:latin typeface="Arial"/>
                <a:ea typeface="Arial"/>
                <a:cs typeface="Arial"/>
                <a:sym typeface="Arial"/>
              </a:rPr>
            </a:br>
            <a:r>
              <a:rPr b="0" i="0" lang="en-US" sz="1600" u="none" cap="none" strike="noStrike">
                <a:solidFill>
                  <a:schemeClr val="lt1"/>
                </a:solidFill>
                <a:latin typeface="Arial"/>
                <a:ea typeface="Arial"/>
                <a:cs typeface="Arial"/>
                <a:sym typeface="Arial"/>
              </a:rPr>
              <a:t>Session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animEffect filter="fade" transition="in">
                                      <p:cBhvr>
                                        <p:cTn dur="500"/>
                                        <p:tgtEl>
                                          <p:spTgt spid="5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1" st="1"/>
                                            </p:txEl>
                                          </p:spTgt>
                                        </p:tgtEl>
                                        <p:attrNameLst>
                                          <p:attrName>style.visibility</p:attrName>
                                        </p:attrNameLst>
                                      </p:cBhvr>
                                      <p:to>
                                        <p:strVal val="visible"/>
                                      </p:to>
                                    </p:set>
                                    <p:animEffect filter="fade" transition="in">
                                      <p:cBhvr>
                                        <p:cTn dur="500"/>
                                        <p:tgtEl>
                                          <p:spTgt spid="5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2" st="2"/>
                                            </p:txEl>
                                          </p:spTgt>
                                        </p:tgtEl>
                                        <p:attrNameLst>
                                          <p:attrName>style.visibility</p:attrName>
                                        </p:attrNameLst>
                                      </p:cBhvr>
                                      <p:to>
                                        <p:strVal val="visible"/>
                                      </p:to>
                                    </p:set>
                                    <p:animEffect filter="fade" transition="in">
                                      <p:cBhvr>
                                        <p:cTn dur="500"/>
                                        <p:tgtEl>
                                          <p:spTgt spid="5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3" st="3"/>
                                            </p:txEl>
                                          </p:spTgt>
                                        </p:tgtEl>
                                        <p:attrNameLst>
                                          <p:attrName>style.visibility</p:attrName>
                                        </p:attrNameLst>
                                      </p:cBhvr>
                                      <p:to>
                                        <p:strVal val="visible"/>
                                      </p:to>
                                    </p:set>
                                    <p:animEffect filter="fade" transition="in">
                                      <p:cBhvr>
                                        <p:cTn dur="500"/>
                                        <p:tgtEl>
                                          <p:spTgt spid="5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4" st="4"/>
                                            </p:txEl>
                                          </p:spTgt>
                                        </p:tgtEl>
                                        <p:attrNameLst>
                                          <p:attrName>style.visibility</p:attrName>
                                        </p:attrNameLst>
                                      </p:cBhvr>
                                      <p:to>
                                        <p:strVal val="visible"/>
                                      </p:to>
                                    </p:set>
                                    <p:animEffect filter="fade" transition="in">
                                      <p:cBhvr>
                                        <p:cTn dur="500"/>
                                        <p:tgtEl>
                                          <p:spTgt spid="51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5" st="5"/>
                                            </p:txEl>
                                          </p:spTgt>
                                        </p:tgtEl>
                                        <p:attrNameLst>
                                          <p:attrName>style.visibility</p:attrName>
                                        </p:attrNameLst>
                                      </p:cBhvr>
                                      <p:to>
                                        <p:strVal val="visible"/>
                                      </p:to>
                                    </p:set>
                                    <p:animEffect filter="fade" transition="in">
                                      <p:cBhvr>
                                        <p:cTn dur="500"/>
                                        <p:tgtEl>
                                          <p:spTgt spid="51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6" st="6"/>
                                            </p:txEl>
                                          </p:spTgt>
                                        </p:tgtEl>
                                        <p:attrNameLst>
                                          <p:attrName>style.visibility</p:attrName>
                                        </p:attrNameLst>
                                      </p:cBhvr>
                                      <p:to>
                                        <p:strVal val="visible"/>
                                      </p:to>
                                    </p:set>
                                    <p:animEffect filter="fade" transition="in">
                                      <p:cBhvr>
                                        <p:cTn dur="500"/>
                                        <p:tgtEl>
                                          <p:spTgt spid="51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7" st="7"/>
                                            </p:txEl>
                                          </p:spTgt>
                                        </p:tgtEl>
                                        <p:attrNameLst>
                                          <p:attrName>style.visibility</p:attrName>
                                        </p:attrNameLst>
                                      </p:cBhvr>
                                      <p:to>
                                        <p:strVal val="visible"/>
                                      </p:to>
                                    </p:set>
                                    <p:animEffect filter="fade" transition="in">
                                      <p:cBhvr>
                                        <p:cTn dur="500"/>
                                        <p:tgtEl>
                                          <p:spTgt spid="51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4">
                                            <p:txEl>
                                              <p:pRg end="8" st="8"/>
                                            </p:txEl>
                                          </p:spTgt>
                                        </p:tgtEl>
                                        <p:attrNameLst>
                                          <p:attrName>style.visibility</p:attrName>
                                        </p:attrNameLst>
                                      </p:cBhvr>
                                      <p:to>
                                        <p:strVal val="visible"/>
                                      </p:to>
                                    </p:set>
                                    <p:animEffect filter="fade" transition="in">
                                      <p:cBhvr>
                                        <p:cTn dur="500"/>
                                        <p:tgtEl>
                                          <p:spTgt spid="514">
                                            <p:txEl>
                                              <p:pRg end="8" st="8"/>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500"/>
                                        <p:tgtEl>
                                          <p:spTgt spid="51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16"/>
                                        </p:tgtEl>
                                        <p:attrNameLst>
                                          <p:attrName>style.visibility</p:attrName>
                                        </p:attrNameLst>
                                      </p:cBhvr>
                                      <p:to>
                                        <p:strVal val="visible"/>
                                      </p:to>
                                    </p:set>
                                    <p:animEffect filter="fade" transition="in">
                                      <p:cBhvr>
                                        <p:cTn dur="500"/>
                                        <p:tgtEl>
                                          <p:spTgt spid="516"/>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7"/>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t/>
            </a:r>
            <a:endParaRPr/>
          </a:p>
        </p:txBody>
      </p:sp>
      <p:sp>
        <p:nvSpPr>
          <p:cNvPr id="534" name="Google Shape;534;p27"/>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535" name="Google Shape;535;p27"/>
          <p:cNvSpPr txBox="1"/>
          <p:nvPr/>
        </p:nvSpPr>
        <p:spPr>
          <a:xfrm>
            <a:off x="705542" y="3053506"/>
            <a:ext cx="12048491"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ial"/>
                <a:ea typeface="Arial"/>
                <a:cs typeface="Arial"/>
                <a:sym typeface="Arial"/>
              </a:rPr>
              <a:t>Change:	New Design/Verification</a:t>
            </a:r>
            <a:br>
              <a:rPr b="0" i="0" lang="en-US" sz="6000" u="none" cap="none" strike="noStrike">
                <a:solidFill>
                  <a:srgbClr val="000000"/>
                </a:solidFill>
                <a:latin typeface="Arial"/>
                <a:ea typeface="Arial"/>
                <a:cs typeface="Arial"/>
                <a:sym typeface="Arial"/>
              </a:rPr>
            </a:br>
            <a:r>
              <a:rPr b="0" i="0" lang="en-US" sz="6000" u="none" cap="none" strike="noStrike">
                <a:solidFill>
                  <a:srgbClr val="000000"/>
                </a:solidFill>
                <a:latin typeface="Arial"/>
                <a:ea typeface="Arial"/>
                <a:cs typeface="Arial"/>
                <a:sym typeface="Arial"/>
              </a:rPr>
              <a:t>				Scopes and Interactions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8"/>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New Interactions between Design / Integrator / Verification</a:t>
            </a:r>
            <a:br>
              <a:rPr lang="en-US"/>
            </a:br>
            <a:r>
              <a:rPr lang="en-US"/>
              <a:t>Different abstractions and simplifications possible</a:t>
            </a:r>
            <a:endParaRPr/>
          </a:p>
        </p:txBody>
      </p:sp>
      <p:sp>
        <p:nvSpPr>
          <p:cNvPr id="541" name="Google Shape;541;p28"/>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pic>
        <p:nvPicPr>
          <p:cNvPr id="542" name="Google Shape;542;p28"/>
          <p:cNvPicPr preferRelativeResize="0"/>
          <p:nvPr/>
        </p:nvPicPr>
        <p:blipFill rotWithShape="1">
          <a:blip r:embed="rId3">
            <a:alphaModFix/>
          </a:blip>
          <a:srcRect b="0" l="0" r="0" t="0"/>
          <a:stretch/>
        </p:blipFill>
        <p:spPr>
          <a:xfrm>
            <a:off x="501460" y="1481069"/>
            <a:ext cx="5687951" cy="4994535"/>
          </a:xfrm>
          <a:prstGeom prst="rect">
            <a:avLst/>
          </a:prstGeom>
          <a:noFill/>
          <a:ln>
            <a:noFill/>
          </a:ln>
        </p:spPr>
      </p:pic>
      <p:pic>
        <p:nvPicPr>
          <p:cNvPr id="543" name="Google Shape;543;p28"/>
          <p:cNvPicPr preferRelativeResize="0"/>
          <p:nvPr/>
        </p:nvPicPr>
        <p:blipFill rotWithShape="1">
          <a:blip r:embed="rId4">
            <a:alphaModFix/>
          </a:blip>
          <a:srcRect b="29603" l="24921" r="25039" t="26817"/>
          <a:stretch/>
        </p:blipFill>
        <p:spPr>
          <a:xfrm>
            <a:off x="6714848" y="1455315"/>
            <a:ext cx="6416648" cy="4906848"/>
          </a:xfrm>
          <a:prstGeom prst="rect">
            <a:avLst/>
          </a:prstGeom>
          <a:noFill/>
          <a:ln>
            <a:noFill/>
          </a:ln>
        </p:spPr>
      </p:pic>
      <p:sp>
        <p:nvSpPr>
          <p:cNvPr id="544" name="Google Shape;544;p28"/>
          <p:cNvSpPr/>
          <p:nvPr/>
        </p:nvSpPr>
        <p:spPr>
          <a:xfrm>
            <a:off x="1931831" y="2820473"/>
            <a:ext cx="2820474" cy="2279561"/>
          </a:xfrm>
          <a:prstGeom prst="roundRect">
            <a:avLst>
              <a:gd fmla="val 738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5" name="Google Shape;545;p28"/>
          <p:cNvSpPr/>
          <p:nvPr/>
        </p:nvSpPr>
        <p:spPr>
          <a:xfrm>
            <a:off x="2562897" y="1549759"/>
            <a:ext cx="1558342" cy="1811628"/>
          </a:xfrm>
          <a:prstGeom prst="roundRect">
            <a:avLst>
              <a:gd fmla="val 738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46" name="Google Shape;546;p28"/>
          <p:cNvPicPr preferRelativeResize="0"/>
          <p:nvPr/>
        </p:nvPicPr>
        <p:blipFill rotWithShape="1">
          <a:blip r:embed="rId5">
            <a:alphaModFix/>
          </a:blip>
          <a:srcRect b="62353" l="31107" r="32665" t="0"/>
          <a:stretch/>
        </p:blipFill>
        <p:spPr>
          <a:xfrm>
            <a:off x="7302320" y="1481069"/>
            <a:ext cx="5241704" cy="4783056"/>
          </a:xfrm>
          <a:prstGeom prst="rect">
            <a:avLst/>
          </a:prstGeom>
          <a:noFill/>
          <a:ln>
            <a:noFill/>
          </a:ln>
        </p:spPr>
      </p:pic>
      <p:sp>
        <p:nvSpPr>
          <p:cNvPr id="547" name="Google Shape;547;p28"/>
          <p:cNvSpPr/>
          <p:nvPr/>
        </p:nvSpPr>
        <p:spPr>
          <a:xfrm>
            <a:off x="4121239" y="3978336"/>
            <a:ext cx="1997709" cy="1121698"/>
          </a:xfrm>
          <a:prstGeom prst="roundRect">
            <a:avLst>
              <a:gd fmla="val 738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48" name="Google Shape;548;p28"/>
          <p:cNvPicPr preferRelativeResize="0"/>
          <p:nvPr/>
        </p:nvPicPr>
        <p:blipFill rotWithShape="1">
          <a:blip r:embed="rId6">
            <a:alphaModFix/>
          </a:blip>
          <a:srcRect b="22899" l="61361" r="1504" t="50799"/>
          <a:stretch/>
        </p:blipFill>
        <p:spPr>
          <a:xfrm>
            <a:off x="6714848" y="1872428"/>
            <a:ext cx="6431920" cy="4000338"/>
          </a:xfrm>
          <a:prstGeom prst="rect">
            <a:avLst/>
          </a:prstGeom>
          <a:noFill/>
          <a:ln>
            <a:noFill/>
          </a:ln>
        </p:spPr>
      </p:pic>
      <p:sp>
        <p:nvSpPr>
          <p:cNvPr id="549" name="Google Shape;549;p28"/>
          <p:cNvSpPr/>
          <p:nvPr/>
        </p:nvSpPr>
        <p:spPr>
          <a:xfrm>
            <a:off x="635652" y="1609860"/>
            <a:ext cx="5483296" cy="4752304"/>
          </a:xfrm>
          <a:prstGeom prst="roundRect">
            <a:avLst>
              <a:gd fmla="val 738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42"/>
                                        </p:tgtEl>
                                        <p:attrNameLst>
                                          <p:attrName>style.visibility</p:attrName>
                                        </p:attrNameLst>
                                      </p:cBhvr>
                                      <p:to>
                                        <p:strVal val="visible"/>
                                      </p:to>
                                    </p:set>
                                    <p:anim calcmode="lin" valueType="num">
                                      <p:cBhvr additive="base">
                                        <p:cTn dur="500"/>
                                        <p:tgtEl>
                                          <p:spTgt spid="542"/>
                                        </p:tgtEl>
                                        <p:attrNameLst>
                                          <p:attrName>ppt_w</p:attrName>
                                        </p:attrNameLst>
                                      </p:cBhvr>
                                      <p:tavLst>
                                        <p:tav fmla="" tm="0">
                                          <p:val>
                                            <p:strVal val="0"/>
                                          </p:val>
                                        </p:tav>
                                        <p:tav fmla="" tm="100000">
                                          <p:val>
                                            <p:strVal val="#ppt_w"/>
                                          </p:val>
                                        </p:tav>
                                      </p:tavLst>
                                    </p:anim>
                                    <p:anim calcmode="lin" valueType="num">
                                      <p:cBhvr additive="base">
                                        <p:cTn dur="500"/>
                                        <p:tgtEl>
                                          <p:spTgt spid="5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4"/>
                                        </p:tgtEl>
                                        <p:attrNameLst>
                                          <p:attrName>style.visibility</p:attrName>
                                        </p:attrNameLst>
                                      </p:cBhvr>
                                      <p:to>
                                        <p:strVal val="visible"/>
                                      </p:to>
                                    </p:set>
                                    <p:anim calcmode="lin" valueType="num">
                                      <p:cBhvr additive="base">
                                        <p:cTn dur="500"/>
                                        <p:tgtEl>
                                          <p:spTgt spid="544"/>
                                        </p:tgtEl>
                                        <p:attrNameLst>
                                          <p:attrName>ppt_w</p:attrName>
                                        </p:attrNameLst>
                                      </p:cBhvr>
                                      <p:tavLst>
                                        <p:tav fmla="" tm="0">
                                          <p:val>
                                            <p:strVal val="0"/>
                                          </p:val>
                                        </p:tav>
                                        <p:tav fmla="" tm="100000">
                                          <p:val>
                                            <p:strVal val="#ppt_w"/>
                                          </p:val>
                                        </p:tav>
                                      </p:tavLst>
                                    </p:anim>
                                    <p:anim calcmode="lin" valueType="num">
                                      <p:cBhvr additive="base">
                                        <p:cTn dur="500"/>
                                        <p:tgtEl>
                                          <p:spTgt spid="5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ppt_w</p:attrName>
                                        </p:attrNameLst>
                                      </p:cBhvr>
                                      <p:tavLst>
                                        <p:tav fmla="" tm="0">
                                          <p:val>
                                            <p:strVal val="0"/>
                                          </p:val>
                                        </p:tav>
                                        <p:tav fmla="" tm="100000">
                                          <p:val>
                                            <p:strVal val="#ppt_w"/>
                                          </p:val>
                                        </p:tav>
                                      </p:tavLst>
                                    </p:anim>
                                    <p:anim calcmode="lin" valueType="num">
                                      <p:cBhvr additive="base">
                                        <p:cTn dur="500"/>
                                        <p:tgtEl>
                                          <p:spTgt spid="5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500"/>
                                        <p:tgtEl>
                                          <p:spTgt spid="545"/>
                                        </p:tgtEl>
                                        <p:attrNameLst>
                                          <p:attrName>ppt_w</p:attrName>
                                        </p:attrNameLst>
                                      </p:cBhvr>
                                      <p:tavLst>
                                        <p:tav fmla="" tm="0">
                                          <p:val>
                                            <p:strVal val="0"/>
                                          </p:val>
                                        </p:tav>
                                        <p:tav fmla="" tm="100000">
                                          <p:val>
                                            <p:strVal val="#ppt_w"/>
                                          </p:val>
                                        </p:tav>
                                      </p:tavLst>
                                    </p:anim>
                                    <p:anim calcmode="lin" valueType="num">
                                      <p:cBhvr additive="base">
                                        <p:cTn dur="500"/>
                                        <p:tgtEl>
                                          <p:spTgt spid="54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ppt_w</p:attrName>
                                        </p:attrNameLst>
                                      </p:cBhvr>
                                      <p:tavLst>
                                        <p:tav fmla="" tm="0">
                                          <p:val>
                                            <p:strVal val="0"/>
                                          </p:val>
                                        </p:tav>
                                        <p:tav fmla="" tm="100000">
                                          <p:val>
                                            <p:strVal val="#ppt_w"/>
                                          </p:val>
                                        </p:tav>
                                      </p:tavLst>
                                    </p:anim>
                                    <p:anim calcmode="lin" valueType="num">
                                      <p:cBhvr additive="base">
                                        <p:cTn dur="500"/>
                                        <p:tgtEl>
                                          <p:spTgt spid="546"/>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0"/>
                                  </p:stCondLst>
                                  <p:childTnLst>
                                    <p:animEffect filter="fade" transition="out">
                                      <p:cBhvr>
                                        <p:cTn dur="500"/>
                                        <p:tgtEl>
                                          <p:spTgt spid="544"/>
                                        </p:tgtEl>
                                      </p:cBhvr>
                                    </p:animEffect>
                                    <p:set>
                                      <p:cBhvr>
                                        <p:cTn dur="1" fill="hold">
                                          <p:stCondLst>
                                            <p:cond delay="500"/>
                                          </p:stCondLst>
                                        </p:cTn>
                                        <p:tgtEl>
                                          <p:spTgt spid="5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43"/>
                                        </p:tgtEl>
                                      </p:cBhvr>
                                    </p:animEffect>
                                    <p:set>
                                      <p:cBhvr>
                                        <p:cTn dur="1" fill="hold">
                                          <p:stCondLst>
                                            <p:cond delay="500"/>
                                          </p:stCondLst>
                                        </p:cTn>
                                        <p:tgtEl>
                                          <p:spTgt spid="5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ppt_w</p:attrName>
                                        </p:attrNameLst>
                                      </p:cBhvr>
                                      <p:tavLst>
                                        <p:tav fmla="" tm="0">
                                          <p:val>
                                            <p:strVal val="0"/>
                                          </p:val>
                                        </p:tav>
                                        <p:tav fmla="" tm="100000">
                                          <p:val>
                                            <p:strVal val="#ppt_w"/>
                                          </p:val>
                                        </p:tav>
                                      </p:tavLst>
                                    </p:anim>
                                    <p:anim calcmode="lin" valueType="num">
                                      <p:cBhvr additive="base">
                                        <p:cTn dur="500"/>
                                        <p:tgtEl>
                                          <p:spTgt spid="5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48"/>
                                        </p:tgtEl>
                                        <p:attrNameLst>
                                          <p:attrName>style.visibility</p:attrName>
                                        </p:attrNameLst>
                                      </p:cBhvr>
                                      <p:to>
                                        <p:strVal val="visible"/>
                                      </p:to>
                                    </p:set>
                                    <p:anim calcmode="lin" valueType="num">
                                      <p:cBhvr additive="base">
                                        <p:cTn dur="500"/>
                                        <p:tgtEl>
                                          <p:spTgt spid="548"/>
                                        </p:tgtEl>
                                        <p:attrNameLst>
                                          <p:attrName>ppt_w</p:attrName>
                                        </p:attrNameLst>
                                      </p:cBhvr>
                                      <p:tavLst>
                                        <p:tav fmla="" tm="0">
                                          <p:val>
                                            <p:strVal val="0"/>
                                          </p:val>
                                        </p:tav>
                                        <p:tav fmla="" tm="100000">
                                          <p:val>
                                            <p:strVal val="#ppt_w"/>
                                          </p:val>
                                        </p:tav>
                                      </p:tavLst>
                                    </p:anim>
                                    <p:anim calcmode="lin" valueType="num">
                                      <p:cBhvr additive="base">
                                        <p:cTn dur="500"/>
                                        <p:tgtEl>
                                          <p:spTgt spid="548"/>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0"/>
                                  </p:stCondLst>
                                  <p:childTnLst>
                                    <p:animEffect filter="fade" transition="out">
                                      <p:cBhvr>
                                        <p:cTn dur="500"/>
                                        <p:tgtEl>
                                          <p:spTgt spid="545"/>
                                        </p:tgtEl>
                                      </p:cBhvr>
                                    </p:animEffect>
                                    <p:set>
                                      <p:cBhvr>
                                        <p:cTn dur="1" fill="hold">
                                          <p:stCondLst>
                                            <p:cond delay="500"/>
                                          </p:stCondLst>
                                        </p:cTn>
                                        <p:tgtEl>
                                          <p:spTgt spid="5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46"/>
                                        </p:tgtEl>
                                      </p:cBhvr>
                                    </p:animEffect>
                                    <p:set>
                                      <p:cBhvr>
                                        <p:cTn dur="1" fill="hold">
                                          <p:stCondLst>
                                            <p:cond delay="500"/>
                                          </p:stCondLst>
                                        </p:cTn>
                                        <p:tgtEl>
                                          <p:spTgt spid="54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500"/>
                                        <p:tgtEl>
                                          <p:spTgt spid="549"/>
                                        </p:tgtEl>
                                        <p:attrNameLst>
                                          <p:attrName>ppt_w</p:attrName>
                                        </p:attrNameLst>
                                      </p:cBhvr>
                                      <p:tavLst>
                                        <p:tav fmla="" tm="0">
                                          <p:val>
                                            <p:strVal val="0"/>
                                          </p:val>
                                        </p:tav>
                                        <p:tav fmla="" tm="100000">
                                          <p:val>
                                            <p:strVal val="#ppt_w"/>
                                          </p:val>
                                        </p:tav>
                                      </p:tavLst>
                                    </p:anim>
                                    <p:anim calcmode="lin" valueType="num">
                                      <p:cBhvr additive="base">
                                        <p:cTn dur="500"/>
                                        <p:tgtEl>
                                          <p:spTgt spid="549"/>
                                        </p:tgtEl>
                                        <p:attrNameLst>
                                          <p:attrName>ppt_h</p:attrName>
                                        </p:attrNameLst>
                                      </p:cBhvr>
                                      <p:tavLst>
                                        <p:tav fmla="" tm="0">
                                          <p:val>
                                            <p:strVal val="0"/>
                                          </p:val>
                                        </p:tav>
                                        <p:tav fmla="" tm="100000">
                                          <p:val>
                                            <p:strVal val="#ppt_h"/>
                                          </p:val>
                                        </p:tav>
                                      </p:tavLst>
                                    </p:anim>
                                  </p:childTnLst>
                                </p:cTn>
                              </p:par>
                              <p:par>
                                <p:cTn fill="hold" nodeType="withEffect" presetClass="exit" presetID="10" presetSubtype="0">
                                  <p:stCondLst>
                                    <p:cond delay="0"/>
                                  </p:stCondLst>
                                  <p:childTnLst>
                                    <p:animEffect filter="fade" transition="out">
                                      <p:cBhvr>
                                        <p:cTn dur="500"/>
                                        <p:tgtEl>
                                          <p:spTgt spid="548"/>
                                        </p:tgtEl>
                                      </p:cBhvr>
                                    </p:animEffect>
                                    <p:set>
                                      <p:cBhvr>
                                        <p:cTn dur="1" fill="hold">
                                          <p:stCondLst>
                                            <p:cond delay="500"/>
                                          </p:stCondLst>
                                        </p:cTn>
                                        <p:tgtEl>
                                          <p:spTgt spid="54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47"/>
                                        </p:tgtEl>
                                      </p:cBhvr>
                                    </p:animEffect>
                                    <p:set>
                                      <p:cBhvr>
                                        <p:cTn dur="1" fill="hold">
                                          <p:stCondLst>
                                            <p:cond delay="500"/>
                                          </p:stCondLst>
                                        </p:cTn>
                                        <p:tgtEl>
                                          <p:spTgt spid="5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29"/>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Evolution of IC Integration .. 1979 🡪 1992 🡪 1994 🡪 1999 🡪 2023+</a:t>
            </a:r>
            <a:endParaRPr/>
          </a:p>
        </p:txBody>
      </p:sp>
      <p:sp>
        <p:nvSpPr>
          <p:cNvPr id="555" name="Google Shape;555;p29"/>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aphicFrame>
        <p:nvGraphicFramePr>
          <p:cNvPr id="556" name="Google Shape;556;p29"/>
          <p:cNvGraphicFramePr/>
          <p:nvPr/>
        </p:nvGraphicFramePr>
        <p:xfrm>
          <a:off x="406384" y="994751"/>
          <a:ext cx="3000000" cy="3000000"/>
        </p:xfrm>
        <a:graphic>
          <a:graphicData uri="http://schemas.openxmlformats.org/drawingml/2006/table">
            <a:tbl>
              <a:tblPr bandRow="1" firstRow="1">
                <a:noFill/>
                <a:tableStyleId>{A5FD60CA-C55D-41DC-AF08-141C640C9B44}</a:tableStyleId>
              </a:tblPr>
              <a:tblGrid>
                <a:gridCol w="1280150"/>
                <a:gridCol w="2286000"/>
                <a:gridCol w="2286000"/>
                <a:gridCol w="2286000"/>
                <a:gridCol w="2286000"/>
                <a:gridCol w="2286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1979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1992</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1994</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2023+</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t>Module Sources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Schematics with MOS sized transistors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Standard cell designs – schematic or RTL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RTL/HLS synthesis to standard cell library</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Interconnect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Discrete wires/buses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Manual bus interconnect, tristate buses on chip with bus keepers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 internal bus, IO and protocol interconnect, emerging standards, no 3-state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XML-descriptors to abstract module and chip level interconnect, fast standard 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automation flows for SiP and SoC Secure</a:t>
                      </a:r>
                      <a:endParaRPr/>
                    </a:p>
                    <a:p>
                      <a:pPr indent="0" lvl="0" marL="0" marR="0" rtl="0" algn="l">
                        <a:lnSpc>
                          <a:spcPct val="100000"/>
                        </a:lnSpc>
                        <a:spcBef>
                          <a:spcPts val="0"/>
                        </a:spcBef>
                        <a:spcAft>
                          <a:spcPts val="0"/>
                        </a:spcAft>
                        <a:buNone/>
                      </a:pPr>
                      <a:r>
                        <a:rPr lang="en-US" sz="1400" u="none" cap="none" strike="noStrike"/>
                        <a:t>Standard chip-to-chip SerDes / UCIe protocols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Integration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layout maro placement and hookup</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Combo of front-end schematic integration and layout hard macros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 end RTL integration plus special/analog cells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Front end RTL integration plus special/analog cells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Chiplet placement and hookup</a:t>
                      </a:r>
                      <a:br>
                        <a:rPr lang="en-US" sz="1400" u="none" cap="none" strike="noStrike"/>
                      </a:br>
                      <a:r>
                        <a:rPr lang="en-US" sz="1400" u="none" cap="none" strike="noStrike"/>
                        <a:t>with Secure Interconnect</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Verification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SPICE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gate-level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RTL-level + some automation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 protocol VIPs + XML automation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SV / UVM simulation + Emulation/prototyping</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physical flow / roles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Frontend team = Backend team</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Mixed team Collaboration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Integrated RTL plus automated constraint files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Advanced floorplanning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die each floorplanned</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package flow</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2.5D or 3DIC packages with various Substrate, EMIB, Interposer flows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test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Analog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Muxed modules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and Scan/ATPG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optimized Scan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Streaming Scan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Reuse / Market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of reusable Modules with Integration Attributes / Hints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and ecosystem of reusable modules with XML descriptors / attributes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Choice: on-chip modules from library ecosystem or off-chip chiplets from 2.5D/3DIC marketplace</a:t>
                      </a:r>
                      <a:endParaRPr/>
                    </a:p>
                  </a:txBody>
                  <a:tcPr marT="45725" marB="45725" marR="91450" marL="91450" anchor="ctr"/>
                </a:tc>
              </a:tr>
            </a:tbl>
          </a:graphicData>
        </a:graphic>
      </p:graphicFrame>
      <p:sp>
        <p:nvSpPr>
          <p:cNvPr id="557" name="Google Shape;557;p29"/>
          <p:cNvSpPr/>
          <p:nvPr/>
        </p:nvSpPr>
        <p:spPr>
          <a:xfrm>
            <a:off x="10818262" y="976288"/>
            <a:ext cx="2318197" cy="5720725"/>
          </a:xfrm>
          <a:prstGeom prst="roundRect">
            <a:avLst>
              <a:gd fmla="val 1666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7"/>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solidFill>
                  <a:srgbClr val="26282A"/>
                </a:solidFill>
                <a:latin typeface="Arial"/>
                <a:ea typeface="Arial"/>
                <a:cs typeface="Arial"/>
                <a:sym typeface="Arial"/>
              </a:rPr>
              <a:t>Moving IC Design from SoC to Chiplet-based SiP</a:t>
            </a:r>
            <a:br>
              <a:rPr lang="en-US">
                <a:solidFill>
                  <a:srgbClr val="26282A"/>
                </a:solidFill>
                <a:latin typeface="Arial"/>
                <a:ea typeface="Arial"/>
                <a:cs typeface="Arial"/>
                <a:sym typeface="Arial"/>
              </a:rPr>
            </a:br>
            <a:r>
              <a:rPr lang="en-US" sz="2000"/>
              <a:t>Gordon Allan, Product Manager, Verification IP at Siemens EDA</a:t>
            </a:r>
            <a:endParaRPr/>
          </a:p>
        </p:txBody>
      </p:sp>
      <p:sp>
        <p:nvSpPr>
          <p:cNvPr id="37" name="Google Shape;37;p7"/>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8" name="Google Shape;38;p7"/>
          <p:cNvSpPr txBox="1"/>
          <p:nvPr>
            <p:ph idx="1" type="body"/>
          </p:nvPr>
        </p:nvSpPr>
        <p:spPr>
          <a:xfrm>
            <a:off x="406384" y="1556656"/>
            <a:ext cx="12733370" cy="5037327"/>
          </a:xfrm>
          <a:prstGeom prst="rect">
            <a:avLst/>
          </a:prstGeom>
          <a:solidFill>
            <a:schemeClr val="lt1"/>
          </a:solidFill>
          <a:ln>
            <a:noFill/>
          </a:ln>
        </p:spPr>
        <p:txBody>
          <a:bodyPr anchorCtr="0" anchor="t" bIns="91425" lIns="91425" spcFirstLastPara="1" rIns="91425" wrap="square" tIns="91425">
            <a:noAutofit/>
          </a:bodyPr>
          <a:lstStyle/>
          <a:p>
            <a:pPr indent="0" lvl="0" marL="59266" rtl="0" algn="l">
              <a:lnSpc>
                <a:spcPct val="100000"/>
              </a:lnSpc>
              <a:spcBef>
                <a:spcPts val="0"/>
              </a:spcBef>
              <a:spcAft>
                <a:spcPts val="0"/>
              </a:spcAft>
              <a:buSzPts val="2667"/>
              <a:buNone/>
            </a:pPr>
            <a:r>
              <a:rPr lang="en-US" sz="2000"/>
              <a:t>Many IC design and verification teams are currently transitioning</a:t>
            </a:r>
            <a:br>
              <a:rPr lang="en-US" sz="2000"/>
            </a:br>
            <a:r>
              <a:rPr lang="en-US" sz="2000"/>
              <a:t>from monolithic integrated SoC ASIC designs to heterogeneous System-in-Package designs.</a:t>
            </a:r>
            <a:br>
              <a:rPr lang="en-US" sz="2000"/>
            </a:br>
            <a:endParaRPr sz="2000"/>
          </a:p>
          <a:p>
            <a:pPr indent="0" lvl="0" marL="59266" rtl="0" algn="l">
              <a:lnSpc>
                <a:spcPct val="100000"/>
              </a:lnSpc>
              <a:spcBef>
                <a:spcPts val="0"/>
              </a:spcBef>
              <a:spcAft>
                <a:spcPts val="0"/>
              </a:spcAft>
              <a:buSzPts val="2667"/>
              <a:buNone/>
            </a:pPr>
            <a:r>
              <a:rPr lang="en-US" sz="2000"/>
              <a:t>The new designs must incorporate multiple dies, chiplets, memory dies, chip-to-chip I/O, memory I/F protocols. Front-end design and verification must change a great deal to incorporate the new technologies.</a:t>
            </a:r>
            <a:endParaRPr/>
          </a:p>
          <a:p>
            <a:pPr indent="0" lvl="0" marL="59266" rtl="0" algn="l">
              <a:lnSpc>
                <a:spcPct val="100000"/>
              </a:lnSpc>
              <a:spcBef>
                <a:spcPts val="0"/>
              </a:spcBef>
              <a:spcAft>
                <a:spcPts val="0"/>
              </a:spcAft>
              <a:buSzPts val="2667"/>
              <a:buNone/>
            </a:pPr>
            <a:r>
              <a:t/>
            </a:r>
            <a:endParaRPr sz="2000"/>
          </a:p>
          <a:p>
            <a:pPr indent="0" lvl="0" marL="59266" rtl="0" algn="l">
              <a:lnSpc>
                <a:spcPct val="100000"/>
              </a:lnSpc>
              <a:spcBef>
                <a:spcPts val="0"/>
              </a:spcBef>
              <a:spcAft>
                <a:spcPts val="0"/>
              </a:spcAft>
              <a:buSzPts val="2667"/>
              <a:buNone/>
            </a:pPr>
            <a:r>
              <a:rPr lang="en-US" sz="2000"/>
              <a:t>There are new requirements for all stages of development: architecture, design, verification, and integration.</a:t>
            </a:r>
            <a:br>
              <a:rPr lang="en-US" sz="2000"/>
            </a:br>
            <a:endParaRPr sz="2000"/>
          </a:p>
          <a:p>
            <a:pPr indent="0" lvl="0" marL="59266" rtl="0" algn="l">
              <a:lnSpc>
                <a:spcPct val="100000"/>
              </a:lnSpc>
              <a:spcBef>
                <a:spcPts val="0"/>
              </a:spcBef>
              <a:spcAft>
                <a:spcPts val="0"/>
              </a:spcAft>
              <a:buSzPts val="2667"/>
              <a:buNone/>
            </a:pPr>
            <a:r>
              <a:rPr lang="en-US" sz="2000"/>
              <a:t>Also new ways of working between design roles and verification roles are necessary, and new iteration cycles must be introduced, necessitating optimized flows and increased use of automation.</a:t>
            </a:r>
            <a:endParaRPr/>
          </a:p>
          <a:p>
            <a:pPr indent="0" lvl="0" marL="59266" rtl="0" algn="l">
              <a:lnSpc>
                <a:spcPct val="100000"/>
              </a:lnSpc>
              <a:spcBef>
                <a:spcPts val="0"/>
              </a:spcBef>
              <a:spcAft>
                <a:spcPts val="0"/>
              </a:spcAft>
              <a:buSzPts val="2667"/>
              <a:buNone/>
            </a:pPr>
            <a:r>
              <a:t/>
            </a:r>
            <a:endParaRPr sz="2000"/>
          </a:p>
          <a:p>
            <a:pPr indent="0" lvl="0" marL="59266" rtl="0" algn="l">
              <a:lnSpc>
                <a:spcPct val="100000"/>
              </a:lnSpc>
              <a:spcBef>
                <a:spcPts val="0"/>
              </a:spcBef>
              <a:spcAft>
                <a:spcPts val="0"/>
              </a:spcAft>
              <a:buSzPts val="2667"/>
              <a:buNone/>
            </a:pPr>
            <a:r>
              <a:rPr lang="en-US" sz="2000"/>
              <a:t>Finally, chiplet-based designs require new interface protocols and security features.</a:t>
            </a:r>
            <a:endParaRPr/>
          </a:p>
          <a:p>
            <a:pPr indent="0" lvl="0" marL="59266" rtl="0" algn="l">
              <a:lnSpc>
                <a:spcPct val="100000"/>
              </a:lnSpc>
              <a:spcBef>
                <a:spcPts val="0"/>
              </a:spcBef>
              <a:spcAft>
                <a:spcPts val="0"/>
              </a:spcAft>
              <a:buSzPts val="2667"/>
              <a:buNone/>
            </a:pPr>
            <a:r>
              <a:t/>
            </a:r>
            <a:endParaRPr sz="2000"/>
          </a:p>
          <a:p>
            <a:pPr indent="0" lvl="0" marL="59266" rtl="0" algn="l">
              <a:lnSpc>
                <a:spcPct val="100000"/>
              </a:lnSpc>
              <a:spcBef>
                <a:spcPts val="0"/>
              </a:spcBef>
              <a:spcAft>
                <a:spcPts val="0"/>
              </a:spcAft>
              <a:buSzPts val="2667"/>
              <a:buNone/>
            </a:pPr>
            <a:r>
              <a:rPr lang="en-US" sz="2000"/>
              <a:t>Design and verification teams must make major changes and adaptations to move the new approach involving 3DIC and chiplets to the mainstream, roll out the new interfaces, and adapt roles to succeed while still meeting demands for ever faster time to market.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
                                            <p:txEl>
                                              <p:pRg end="0" st="0"/>
                                            </p:txEl>
                                          </p:spTgt>
                                        </p:tgtEl>
                                        <p:attrNameLst>
                                          <p:attrName>style.visibility</p:attrName>
                                        </p:attrNameLst>
                                      </p:cBhvr>
                                      <p:to>
                                        <p:strVal val="visible"/>
                                      </p:to>
                                    </p:set>
                                    <p:animEffect filter="fade" transition="in">
                                      <p:cBhvr>
                                        <p:cTn dur="500"/>
                                        <p:tgtEl>
                                          <p:spTgt spid="3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
                                            <p:txEl>
                                              <p:pRg end="1" st="1"/>
                                            </p:txEl>
                                          </p:spTgt>
                                        </p:tgtEl>
                                        <p:attrNameLst>
                                          <p:attrName>style.visibility</p:attrName>
                                        </p:attrNameLst>
                                      </p:cBhvr>
                                      <p:to>
                                        <p:strVal val="visible"/>
                                      </p:to>
                                    </p:set>
                                    <p:animEffect filter="fade" transition="in">
                                      <p:cBhvr>
                                        <p:cTn dur="500"/>
                                        <p:tgtEl>
                                          <p:spTgt spid="3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
                                            <p:txEl>
                                              <p:pRg end="2" st="2"/>
                                            </p:txEl>
                                          </p:spTgt>
                                        </p:tgtEl>
                                        <p:attrNameLst>
                                          <p:attrName>style.visibility</p:attrName>
                                        </p:attrNameLst>
                                      </p:cBhvr>
                                      <p:to>
                                        <p:strVal val="visible"/>
                                      </p:to>
                                    </p:set>
                                    <p:animEffect filter="fade" transition="in">
                                      <p:cBhvr>
                                        <p:cTn dur="500"/>
                                        <p:tgtEl>
                                          <p:spTgt spid="3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
                                            <p:txEl>
                                              <p:pRg end="3" st="3"/>
                                            </p:txEl>
                                          </p:spTgt>
                                        </p:tgtEl>
                                        <p:attrNameLst>
                                          <p:attrName>style.visibility</p:attrName>
                                        </p:attrNameLst>
                                      </p:cBhvr>
                                      <p:to>
                                        <p:strVal val="visible"/>
                                      </p:to>
                                    </p:set>
                                    <p:animEffect filter="fade" transition="in">
                                      <p:cBhvr>
                                        <p:cTn dur="500"/>
                                        <p:tgtEl>
                                          <p:spTgt spid="3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
                                            <p:txEl>
                                              <p:pRg end="4" st="4"/>
                                            </p:txEl>
                                          </p:spTgt>
                                        </p:tgtEl>
                                        <p:attrNameLst>
                                          <p:attrName>style.visibility</p:attrName>
                                        </p:attrNameLst>
                                      </p:cBhvr>
                                      <p:to>
                                        <p:strVal val="visible"/>
                                      </p:to>
                                    </p:set>
                                    <p:animEffect filter="fade" transition="in">
                                      <p:cBhvr>
                                        <p:cTn dur="500"/>
                                        <p:tgtEl>
                                          <p:spTgt spid="3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
                                            <p:txEl>
                                              <p:pRg end="5" st="5"/>
                                            </p:txEl>
                                          </p:spTgt>
                                        </p:tgtEl>
                                        <p:attrNameLst>
                                          <p:attrName>style.visibility</p:attrName>
                                        </p:attrNameLst>
                                      </p:cBhvr>
                                      <p:to>
                                        <p:strVal val="visible"/>
                                      </p:to>
                                    </p:set>
                                    <p:animEffect filter="fade" transition="in">
                                      <p:cBhvr>
                                        <p:cTn dur="500"/>
                                        <p:tgtEl>
                                          <p:spTgt spid="3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
                                            <p:txEl>
                                              <p:pRg end="6" st="6"/>
                                            </p:txEl>
                                          </p:spTgt>
                                        </p:tgtEl>
                                        <p:attrNameLst>
                                          <p:attrName>style.visibility</p:attrName>
                                        </p:attrNameLst>
                                      </p:cBhvr>
                                      <p:to>
                                        <p:strVal val="visible"/>
                                      </p:to>
                                    </p:set>
                                    <p:animEffect filter="fade" transition="in">
                                      <p:cBhvr>
                                        <p:cTn dur="500"/>
                                        <p:tgtEl>
                                          <p:spTgt spid="38">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
                                            <p:txEl>
                                              <p:pRg end="7" st="7"/>
                                            </p:txEl>
                                          </p:spTgt>
                                        </p:tgtEl>
                                        <p:attrNameLst>
                                          <p:attrName>style.visibility</p:attrName>
                                        </p:attrNameLst>
                                      </p:cBhvr>
                                      <p:to>
                                        <p:strVal val="visible"/>
                                      </p:to>
                                    </p:set>
                                    <p:animEffect filter="fade" transition="in">
                                      <p:cBhvr>
                                        <p:cTn dur="500"/>
                                        <p:tgtEl>
                                          <p:spTgt spid="38">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
                                            <p:txEl>
                                              <p:pRg end="8" st="8"/>
                                            </p:txEl>
                                          </p:spTgt>
                                        </p:tgtEl>
                                        <p:attrNameLst>
                                          <p:attrName>style.visibility</p:attrName>
                                        </p:attrNameLst>
                                      </p:cBhvr>
                                      <p:to>
                                        <p:strVal val="visible"/>
                                      </p:to>
                                    </p:set>
                                    <p:animEffect filter="fade" transition="in">
                                      <p:cBhvr>
                                        <p:cTn dur="500"/>
                                        <p:tgtEl>
                                          <p:spTgt spid="3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8"/>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t/>
            </a:r>
            <a:endParaRPr/>
          </a:p>
        </p:txBody>
      </p:sp>
      <p:sp>
        <p:nvSpPr>
          <p:cNvPr id="44" name="Google Shape;44;p8"/>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5" name="Google Shape;45;p8"/>
          <p:cNvSpPr txBox="1"/>
          <p:nvPr/>
        </p:nvSpPr>
        <p:spPr>
          <a:xfrm>
            <a:off x="1673393" y="3620176"/>
            <a:ext cx="10405413"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ial"/>
                <a:ea typeface="Arial"/>
                <a:cs typeface="Arial"/>
                <a:sym typeface="Arial"/>
              </a:rPr>
              <a:t>Some things remain the same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9"/>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Evolution of IC Integration .. 1979</a:t>
            </a:r>
            <a:endParaRPr/>
          </a:p>
        </p:txBody>
      </p:sp>
      <p:sp>
        <p:nvSpPr>
          <p:cNvPr id="51" name="Google Shape;51;p9"/>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aphicFrame>
        <p:nvGraphicFramePr>
          <p:cNvPr id="52" name="Google Shape;52;p9"/>
          <p:cNvGraphicFramePr/>
          <p:nvPr/>
        </p:nvGraphicFramePr>
        <p:xfrm>
          <a:off x="406384" y="994751"/>
          <a:ext cx="3000000" cy="3000000"/>
        </p:xfrm>
        <a:graphic>
          <a:graphicData uri="http://schemas.openxmlformats.org/drawingml/2006/table">
            <a:tbl>
              <a:tblPr bandRow="1" firstRow="1">
                <a:noFill/>
                <a:tableStyleId>{A5FD60CA-C55D-41DC-AF08-141C640C9B44}</a:tableStyleId>
              </a:tblPr>
              <a:tblGrid>
                <a:gridCol w="1280150"/>
                <a:gridCol w="2286000"/>
                <a:gridCol w="2286000"/>
                <a:gridCol w="2286000"/>
                <a:gridCol w="2286000"/>
                <a:gridCol w="2286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1979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1992</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1995</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2023+</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t>Module Sources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Schematics with MOS sized transistors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Standard cell designs – schematic or RTL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RTL/HLS synthesis to standard cell library</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Interconnect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Discrete wires/buses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Manual bus interconnect, tristate buses on chip with bus keepers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 internal bus, IO and protocol interconnect, emerging standards, no 3-state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XML-descriptors to abstract module and chip level interconnect, fast standard buses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automation flows for SiP and SoC</a:t>
                      </a:r>
                      <a:endParaRPr/>
                    </a:p>
                    <a:p>
                      <a:pPr indent="0" lvl="0" marL="0" marR="0" rtl="0" algn="l">
                        <a:lnSpc>
                          <a:spcPct val="100000"/>
                        </a:lnSpc>
                        <a:spcBef>
                          <a:spcPts val="0"/>
                        </a:spcBef>
                        <a:spcAft>
                          <a:spcPts val="0"/>
                        </a:spcAft>
                        <a:buNone/>
                      </a:pPr>
                      <a:r>
                        <a:rPr lang="en-US" sz="1400" u="none" cap="none" strike="noStrike"/>
                        <a:t>Standard chip-to-chip SerDes / UCIe protocols</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Integration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layout maro placement and hookup</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Combo of front-end schematic integration and layout hard macros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 end RTL integration plus special/analog cells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Front end RTL integration plus special/analog cells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Chiplet placement and hookup</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Verification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SPICE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gate-level</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RTL-level + some automation</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 protocol VIPs + XML automation</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SV / UVM simulation + Emulation/prototyping</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physical flow / roles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Frontend team = Backend team</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Mixed team Collaboration</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Integrated RTL plus automated constraint files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Advanced floorplanning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die each floorplanned</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package flow</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2.5D or 3DIC packages with various Substrate, EMIB, Interposer flows</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test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Analog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Muxed modules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and Scan/ATPG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optimized Scan</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Streaming Scan</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Reuse / Market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of reusable Modules with Integration Attributes / Hints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and ecosystem of reusable modules with XML descriptors / attributes</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Choice: on-chip modules from library ecosystem or off-chip chiplets from 2.5D/3DIC marketplace</a:t>
                      </a:r>
                      <a:endParaRPr/>
                    </a:p>
                  </a:txBody>
                  <a:tcPr marT="45725" marB="45725" marR="91450" marL="91450" anchor="ctr"/>
                </a:tc>
              </a:tr>
            </a:tbl>
          </a:graphicData>
        </a:graphic>
      </p:graphicFrame>
      <p:sp>
        <p:nvSpPr>
          <p:cNvPr id="53" name="Google Shape;53;p9"/>
          <p:cNvSpPr/>
          <p:nvPr/>
        </p:nvSpPr>
        <p:spPr>
          <a:xfrm>
            <a:off x="3979572" y="914400"/>
            <a:ext cx="9298546" cy="57826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4" name="Google Shape;54;p9"/>
          <p:cNvSpPr/>
          <p:nvPr/>
        </p:nvSpPr>
        <p:spPr>
          <a:xfrm>
            <a:off x="1648486" y="976288"/>
            <a:ext cx="2318197" cy="5720725"/>
          </a:xfrm>
          <a:prstGeom prst="roundRect">
            <a:avLst>
              <a:gd fmla="val 1666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0"/>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Evolution of IC Integration .. 1979 🡪 1992</a:t>
            </a:r>
            <a:endParaRPr/>
          </a:p>
        </p:txBody>
      </p:sp>
      <p:sp>
        <p:nvSpPr>
          <p:cNvPr id="60" name="Google Shape;60;p10"/>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aphicFrame>
        <p:nvGraphicFramePr>
          <p:cNvPr id="61" name="Google Shape;61;p10"/>
          <p:cNvGraphicFramePr/>
          <p:nvPr/>
        </p:nvGraphicFramePr>
        <p:xfrm>
          <a:off x="406384" y="994751"/>
          <a:ext cx="3000000" cy="3000000"/>
        </p:xfrm>
        <a:graphic>
          <a:graphicData uri="http://schemas.openxmlformats.org/drawingml/2006/table">
            <a:tbl>
              <a:tblPr bandRow="1" firstRow="1">
                <a:noFill/>
                <a:tableStyleId>{A5FD60CA-C55D-41DC-AF08-141C640C9B44}</a:tableStyleId>
              </a:tblPr>
              <a:tblGrid>
                <a:gridCol w="1280150"/>
                <a:gridCol w="2286000"/>
                <a:gridCol w="2286000"/>
                <a:gridCol w="2286000"/>
                <a:gridCol w="2286000"/>
                <a:gridCol w="2286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1979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1992</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1995</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2023+</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t>Module Sources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Schematics with MOS sized transistors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Standard cell designs – schematic or RTL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RTL/HLS synthesis to standard cell library</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Interconnect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Discrete wires/buses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Manual bus interconnect, tristate buses on chip with bus keepers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 internal bus, IO and protocol interconnect, emerging standards, no 3-state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XML-descriptors to abstract module and chip level interconnect, fast standard 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automation flows for SiP and SoC</a:t>
                      </a:r>
                      <a:endParaRPr/>
                    </a:p>
                    <a:p>
                      <a:pPr indent="0" lvl="0" marL="0" marR="0" rtl="0" algn="l">
                        <a:lnSpc>
                          <a:spcPct val="100000"/>
                        </a:lnSpc>
                        <a:spcBef>
                          <a:spcPts val="0"/>
                        </a:spcBef>
                        <a:spcAft>
                          <a:spcPts val="0"/>
                        </a:spcAft>
                        <a:buNone/>
                      </a:pPr>
                      <a:r>
                        <a:rPr lang="en-US" sz="1400" u="none" cap="none" strike="noStrike"/>
                        <a:t>Standard chip-to-chip SerDes / UCIe protocols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Integration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layout maro placement and hookup</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Combo of front-end schematic integration and layout hard macros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 end RTL integration plus special/analog cells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Front end RTL integration plus special/analog cells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Chiplet placement and hookup</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Verification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SPICE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gate-level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RTL-level + some automation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 protocol VIPs + XML automation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SV / UVM simulation + Emulation/prototyping</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physical flow / roles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Frontend team = Backend team</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Mixed team Collaboration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Integrated RTL plus automated constraint files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Advanced floorplanning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die each floorplanned</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package flow</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2.5D or 3DIC packages with various Substrate, EMIB, Interposer flows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test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Analog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Muxed modules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and Scan/ATPG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optimized Scan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Streaming Scan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Reuse / Market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of reusable Modules with Integration Attributes / Hints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and ecosystem of reusable modules with XML descriptors / attributes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Choice: on-chip modules from library ecosystem or off-chip chiplets from 2.5D/3DIC marketplace</a:t>
                      </a:r>
                      <a:endParaRPr/>
                    </a:p>
                  </a:txBody>
                  <a:tcPr marT="45725" marB="45725" marR="91450" marL="91450" anchor="ctr"/>
                </a:tc>
              </a:tr>
            </a:tbl>
          </a:graphicData>
        </a:graphic>
      </p:graphicFrame>
      <p:sp>
        <p:nvSpPr>
          <p:cNvPr id="62" name="Google Shape;62;p10"/>
          <p:cNvSpPr/>
          <p:nvPr/>
        </p:nvSpPr>
        <p:spPr>
          <a:xfrm>
            <a:off x="6259132" y="914400"/>
            <a:ext cx="7018986" cy="57826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3" name="Google Shape;63;p10"/>
          <p:cNvSpPr/>
          <p:nvPr/>
        </p:nvSpPr>
        <p:spPr>
          <a:xfrm>
            <a:off x="3966691" y="976288"/>
            <a:ext cx="2318197" cy="5720725"/>
          </a:xfrm>
          <a:prstGeom prst="roundRect">
            <a:avLst>
              <a:gd fmla="val 1666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1"/>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Evolution of IC Integration .. 1979 🡪 1992 🡪 1994</a:t>
            </a:r>
            <a:endParaRPr/>
          </a:p>
        </p:txBody>
      </p:sp>
      <p:sp>
        <p:nvSpPr>
          <p:cNvPr id="69" name="Google Shape;69;p11"/>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aphicFrame>
        <p:nvGraphicFramePr>
          <p:cNvPr id="70" name="Google Shape;70;p11"/>
          <p:cNvGraphicFramePr/>
          <p:nvPr/>
        </p:nvGraphicFramePr>
        <p:xfrm>
          <a:off x="406384" y="994751"/>
          <a:ext cx="3000000" cy="3000000"/>
        </p:xfrm>
        <a:graphic>
          <a:graphicData uri="http://schemas.openxmlformats.org/drawingml/2006/table">
            <a:tbl>
              <a:tblPr bandRow="1" firstRow="1">
                <a:noFill/>
                <a:tableStyleId>{A5FD60CA-C55D-41DC-AF08-141C640C9B44}</a:tableStyleId>
              </a:tblPr>
              <a:tblGrid>
                <a:gridCol w="1280150"/>
                <a:gridCol w="2286000"/>
                <a:gridCol w="2286000"/>
                <a:gridCol w="2286000"/>
                <a:gridCol w="2286000"/>
                <a:gridCol w="2286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1979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1992</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1994</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2023+</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t>Module Sources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Schematics with MOS sized transistors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Standard cell designs – schematic or RTL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RTL/HLS synthesis to standard cell library</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Interconnect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Discrete wires/buses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Manual bus interconnect, tristate buses on chip with bus keepers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 internal bus, IO and protocol interconnect, emerging standards, no 3-state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XML-descriptors to abstract module and chip level interconnect, fast standard 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automation flows for SiP and SoC</a:t>
                      </a:r>
                      <a:endParaRPr/>
                    </a:p>
                    <a:p>
                      <a:pPr indent="0" lvl="0" marL="0" marR="0" rtl="0" algn="l">
                        <a:lnSpc>
                          <a:spcPct val="100000"/>
                        </a:lnSpc>
                        <a:spcBef>
                          <a:spcPts val="0"/>
                        </a:spcBef>
                        <a:spcAft>
                          <a:spcPts val="0"/>
                        </a:spcAft>
                        <a:buNone/>
                      </a:pPr>
                      <a:r>
                        <a:rPr lang="en-US" sz="1400" u="none" cap="none" strike="noStrike"/>
                        <a:t>Standard chip-to-chip SerDes / UCIe protocols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Integration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layout maro placement and hookup</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Combo of front-end schematic integration and layout hard macros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 end RTL integration plus special/analog cells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Front end RTL integration plus special/analog cells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Chiplet placement and hookup</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Verification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SPICE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gate-level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RTL-level + some automation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 protocol VIPs + XML automation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SV / UVM simulation + Emulation/prototyping</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physical flow / roles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Frontend team = Backend team</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Mixed team Collaboration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Integrated RTL plus automated constraint files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Advanced floorplanning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die each floorplanned</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package flow</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2.5D or 3DIC packages with various Substrate, EMIB, Interposer flows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test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Analog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Muxed modules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and Scan/ATPG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optimized Scan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Streaming Scan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Reuse / Market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of reusable Modules with Integration Attributes / Hints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and ecosystem of reusable modules with XML descriptors / attributes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Choice: on-chip modules from library ecosystem or off-chip chiplets from 2.5D/3DIC marketplace</a:t>
                      </a:r>
                      <a:endParaRPr/>
                    </a:p>
                  </a:txBody>
                  <a:tcPr marT="45725" marB="45725" marR="91450" marL="91450" anchor="ctr"/>
                </a:tc>
              </a:tr>
            </a:tbl>
          </a:graphicData>
        </a:graphic>
      </p:graphicFrame>
      <p:sp>
        <p:nvSpPr>
          <p:cNvPr id="71" name="Google Shape;71;p11"/>
          <p:cNvSpPr/>
          <p:nvPr/>
        </p:nvSpPr>
        <p:spPr>
          <a:xfrm>
            <a:off x="8551572" y="914400"/>
            <a:ext cx="4726546" cy="57826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 name="Google Shape;72;p11"/>
          <p:cNvSpPr/>
          <p:nvPr/>
        </p:nvSpPr>
        <p:spPr>
          <a:xfrm>
            <a:off x="6233375" y="976288"/>
            <a:ext cx="2318197" cy="5720725"/>
          </a:xfrm>
          <a:prstGeom prst="roundRect">
            <a:avLst>
              <a:gd fmla="val 1666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2"/>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rPr lang="en-US"/>
              <a:t>Evolution of IC Integration .. 1979 🡪 1992 🡪 1994 🡪 1999</a:t>
            </a:r>
            <a:endParaRPr/>
          </a:p>
        </p:txBody>
      </p:sp>
      <p:sp>
        <p:nvSpPr>
          <p:cNvPr id="78" name="Google Shape;78;p12"/>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graphicFrame>
        <p:nvGraphicFramePr>
          <p:cNvPr id="79" name="Google Shape;79;p12"/>
          <p:cNvGraphicFramePr/>
          <p:nvPr/>
        </p:nvGraphicFramePr>
        <p:xfrm>
          <a:off x="406384" y="994751"/>
          <a:ext cx="3000000" cy="3000000"/>
        </p:xfrm>
        <a:graphic>
          <a:graphicData uri="http://schemas.openxmlformats.org/drawingml/2006/table">
            <a:tbl>
              <a:tblPr bandRow="1" firstRow="1">
                <a:noFill/>
                <a:tableStyleId>{A5FD60CA-C55D-41DC-AF08-141C640C9B44}</a:tableStyleId>
              </a:tblPr>
              <a:tblGrid>
                <a:gridCol w="1280150"/>
                <a:gridCol w="2286000"/>
                <a:gridCol w="2286000"/>
                <a:gridCol w="2286000"/>
                <a:gridCol w="2286000"/>
                <a:gridCol w="2286000"/>
              </a:tblGrid>
              <a:tr h="370850">
                <a:tc>
                  <a:txBody>
                    <a:bodyPr/>
                    <a:lstStyle/>
                    <a:p>
                      <a:pPr indent="0" lvl="0" marL="0" marR="0" rtl="0" algn="l">
                        <a:lnSpc>
                          <a:spcPct val="100000"/>
                        </a:lnSpc>
                        <a:spcBef>
                          <a:spcPts val="0"/>
                        </a:spcBef>
                        <a:spcAft>
                          <a:spcPts val="0"/>
                        </a:spcAft>
                        <a:buNone/>
                      </a:pPr>
                      <a:r>
                        <a:t/>
                      </a:r>
                      <a:endParaRPr sz="1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1979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1992</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1995</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1999</a:t>
                      </a:r>
                      <a:endParaRPr/>
                    </a:p>
                  </a:txBody>
                  <a:tcPr marT="45725" marB="45725" marR="91450" marL="91450"/>
                </a:tc>
                <a:tc>
                  <a:txBody>
                    <a:bodyPr/>
                    <a:lstStyle/>
                    <a:p>
                      <a:pPr indent="0" lvl="0" marL="0" marR="0" rtl="0" algn="ctr">
                        <a:lnSpc>
                          <a:spcPct val="100000"/>
                        </a:lnSpc>
                        <a:spcBef>
                          <a:spcPts val="0"/>
                        </a:spcBef>
                        <a:spcAft>
                          <a:spcPts val="0"/>
                        </a:spcAft>
                        <a:buNone/>
                      </a:pPr>
                      <a:r>
                        <a:rPr lang="en-US" sz="1400" u="none" cap="none" strike="noStrike"/>
                        <a:t>2023+</a:t>
                      </a:r>
                      <a:endParaRPr/>
                    </a:p>
                  </a:txBody>
                  <a:tcPr marT="45725" marB="45725" marR="91450" marL="91450"/>
                </a:tc>
              </a:tr>
              <a:tr h="370850">
                <a:tc>
                  <a:txBody>
                    <a:bodyPr/>
                    <a:lstStyle/>
                    <a:p>
                      <a:pPr indent="0" lvl="0" marL="0" marR="0" rtl="0" algn="l">
                        <a:lnSpc>
                          <a:spcPct val="100000"/>
                        </a:lnSpc>
                        <a:spcBef>
                          <a:spcPts val="0"/>
                        </a:spcBef>
                        <a:spcAft>
                          <a:spcPts val="0"/>
                        </a:spcAft>
                        <a:buNone/>
                      </a:pPr>
                      <a:r>
                        <a:rPr b="1" lang="en-US" sz="1400" u="none" cap="none" strike="noStrike"/>
                        <a:t>Module Sources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Schematics with MOS sized transistors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Standard cell designs – schematic or RTL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 synthesis to standard cell library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RTL/HLS synthesis to standard cell library</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Interconnect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Discrete wires/buses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Manual bus interconnect, tristate buses on chip with bus keepers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 internal bus, IO and protocol interconnect, emerging standards, no 3-state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XML-descriptors to abstract module and chip level interconnect, fast standard buses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automation flows for SiP and SoC</a:t>
                      </a:r>
                      <a:endParaRPr/>
                    </a:p>
                    <a:p>
                      <a:pPr indent="0" lvl="0" marL="0" marR="0" rtl="0" algn="l">
                        <a:lnSpc>
                          <a:spcPct val="100000"/>
                        </a:lnSpc>
                        <a:spcBef>
                          <a:spcPts val="0"/>
                        </a:spcBef>
                        <a:spcAft>
                          <a:spcPts val="0"/>
                        </a:spcAft>
                        <a:buNone/>
                      </a:pPr>
                      <a:r>
                        <a:rPr lang="en-US" sz="1400" u="none" cap="none" strike="noStrike"/>
                        <a:t>Standard chip-to-chip SerDes / UCIe protocols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Integration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layout maro placement and hookup</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Combo of front-end schematic integration and layout hard macros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 end RTL integration plus special/analog cells</a:t>
                      </a:r>
                      <a:endParaRPr/>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Front end RTL integration plus special/analog cells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Physical Chiplet placement and hookup</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level Verification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SPICE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gate-level</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RTL-level + some automation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Verilog + protocol VIPs + XML automation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SV / UVM simulation + Emulation/prototyping</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physical flow / roles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Frontend team = Backend team</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Mixed team Collaboration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Integrated RTL plus automated constraint files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Advanced floorplanning</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Multiple die each floorplanned</a:t>
                      </a:r>
                      <a:endParaRPr sz="1400" u="none" cap="none" strike="noStrike"/>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package flow</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Ad Hoc</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Automated</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2.5D or 3DIC packages with various Substrate, EMIB, Interposer flows</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IC test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Analog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Muxed modules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and Scan/ATPG</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optimized Scan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JTAG, Streaming Scan</a:t>
                      </a:r>
                      <a:endParaRPr/>
                    </a:p>
                  </a:txBody>
                  <a:tcPr marT="45725" marB="45725" marR="91450" marL="91450" anchor="ctr"/>
                </a:tc>
              </a:tr>
              <a:tr h="370850">
                <a:tc>
                  <a:txBody>
                    <a:bodyPr/>
                    <a:lstStyle/>
                    <a:p>
                      <a:pPr indent="0" lvl="0" marL="0" marR="0" rtl="0" algn="l">
                        <a:lnSpc>
                          <a:spcPct val="100000"/>
                        </a:lnSpc>
                        <a:spcBef>
                          <a:spcPts val="0"/>
                        </a:spcBef>
                        <a:spcAft>
                          <a:spcPts val="0"/>
                        </a:spcAft>
                        <a:buNone/>
                      </a:pPr>
                      <a:r>
                        <a:rPr b="1" lang="en-US" sz="1400" u="none" cap="none" strike="noStrike"/>
                        <a:t>Module Reuse / Market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(none)</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of reusable Modules with Integration Attributes / Hints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Library and ecosystem of reusable modules with XML descriptors / attributes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n-US" sz="1400" u="none" cap="none" strike="noStrike"/>
                        <a:t>Choice: on-chip modules from library ecosystem or off-chip chiplets from 2.5D/3DIC marketplace</a:t>
                      </a:r>
                      <a:endParaRPr/>
                    </a:p>
                  </a:txBody>
                  <a:tcPr marT="45725" marB="45725" marR="91450" marL="91450" anchor="ctr"/>
                </a:tc>
              </a:tr>
            </a:tbl>
          </a:graphicData>
        </a:graphic>
      </p:graphicFrame>
      <p:sp>
        <p:nvSpPr>
          <p:cNvPr id="80" name="Google Shape;80;p12"/>
          <p:cNvSpPr/>
          <p:nvPr/>
        </p:nvSpPr>
        <p:spPr>
          <a:xfrm>
            <a:off x="10818254" y="914400"/>
            <a:ext cx="2459864" cy="578261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1" name="Google Shape;81;p12"/>
          <p:cNvSpPr/>
          <p:nvPr/>
        </p:nvSpPr>
        <p:spPr>
          <a:xfrm>
            <a:off x="8538697" y="976288"/>
            <a:ext cx="2318197" cy="5720725"/>
          </a:xfrm>
          <a:prstGeom prst="roundRect">
            <a:avLst>
              <a:gd fmla="val 16667" name="adj"/>
            </a:avLst>
          </a:prstGeom>
          <a:noFill/>
          <a:ln cap="flat" cmpd="sng" w="57150">
            <a:solidFill>
              <a:srgbClr val="00B0F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title"/>
          </p:nvPr>
        </p:nvSpPr>
        <p:spPr>
          <a:xfrm>
            <a:off x="406384" y="304800"/>
            <a:ext cx="12733370" cy="914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67"/>
              <a:buNone/>
            </a:pPr>
            <a:r>
              <a:t/>
            </a:r>
            <a:endParaRPr/>
          </a:p>
        </p:txBody>
      </p:sp>
      <p:sp>
        <p:nvSpPr>
          <p:cNvPr id="87" name="Google Shape;87;p13"/>
          <p:cNvSpPr txBox="1"/>
          <p:nvPr>
            <p:ph idx="12" type="sldNum"/>
          </p:nvPr>
        </p:nvSpPr>
        <p:spPr>
          <a:xfrm>
            <a:off x="12676223" y="7036816"/>
            <a:ext cx="812768" cy="583200"/>
          </a:xfrm>
          <a:prstGeom prst="rect">
            <a:avLst/>
          </a:prstGeom>
          <a:noFill/>
          <a:ln>
            <a:noFill/>
          </a:ln>
        </p:spPr>
        <p:txBody>
          <a:bodyPr anchorCtr="0" anchor="t" bIns="101575" lIns="101575" spcFirstLastPara="1" rIns="101575" wrap="square" tIns="101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88" name="Google Shape;88;p13"/>
          <p:cNvSpPr txBox="1"/>
          <p:nvPr/>
        </p:nvSpPr>
        <p:spPr>
          <a:xfrm>
            <a:off x="1673393" y="3620176"/>
            <a:ext cx="1027396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ial"/>
                <a:ea typeface="Arial"/>
                <a:cs typeface="Arial"/>
                <a:sym typeface="Arial"/>
              </a:rPr>
              <a:t>Fast Forward to Today’s SiPs</a:t>
            </a:r>
            <a:endParaRPr b="0" i="0" sz="60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