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7620000" cx="13546125"/>
  <p:notesSz cx="7620000" cy="10160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23863" y="762000"/>
            <a:ext cx="6772275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423863" y="762000"/>
            <a:ext cx="6772275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0:notes"/>
          <p:cNvSpPr/>
          <p:nvPr>
            <p:ph idx="2" type="sldImg"/>
          </p:nvPr>
        </p:nvSpPr>
        <p:spPr>
          <a:xfrm>
            <a:off x="423863" y="762000"/>
            <a:ext cx="6772275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/>
          <p:nvPr>
            <p:ph idx="2" type="sldImg"/>
          </p:nvPr>
        </p:nvSpPr>
        <p:spPr>
          <a:xfrm>
            <a:off x="423863" y="762000"/>
            <a:ext cx="6772275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1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/>
          <p:nvPr>
            <p:ph idx="2" type="sldImg"/>
          </p:nvPr>
        </p:nvSpPr>
        <p:spPr>
          <a:xfrm>
            <a:off x="423863" y="762000"/>
            <a:ext cx="6772275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12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/>
          <p:nvPr>
            <p:ph idx="2" type="sldImg"/>
          </p:nvPr>
        </p:nvSpPr>
        <p:spPr>
          <a:xfrm>
            <a:off x="423863" y="762000"/>
            <a:ext cx="6772275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3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:notes"/>
          <p:cNvSpPr/>
          <p:nvPr>
            <p:ph idx="2" type="sldImg"/>
          </p:nvPr>
        </p:nvSpPr>
        <p:spPr>
          <a:xfrm>
            <a:off x="423863" y="762000"/>
            <a:ext cx="6772275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14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/>
          <p:nvPr>
            <p:ph idx="2" type="sldImg"/>
          </p:nvPr>
        </p:nvSpPr>
        <p:spPr>
          <a:xfrm>
            <a:off x="423863" y="762000"/>
            <a:ext cx="6772275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15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6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6:notes"/>
          <p:cNvSpPr/>
          <p:nvPr>
            <p:ph idx="2" type="sldImg"/>
          </p:nvPr>
        </p:nvSpPr>
        <p:spPr>
          <a:xfrm>
            <a:off x="423863" y="762000"/>
            <a:ext cx="6772275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7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7:notes"/>
          <p:cNvSpPr/>
          <p:nvPr>
            <p:ph idx="2" type="sldImg"/>
          </p:nvPr>
        </p:nvSpPr>
        <p:spPr>
          <a:xfrm>
            <a:off x="423863" y="762000"/>
            <a:ext cx="6772275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8:notes"/>
          <p:cNvSpPr/>
          <p:nvPr>
            <p:ph idx="2" type="sldImg"/>
          </p:nvPr>
        </p:nvSpPr>
        <p:spPr>
          <a:xfrm>
            <a:off x="423863" y="762000"/>
            <a:ext cx="6772275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/>
          <p:nvPr>
            <p:ph idx="2" type="sldImg"/>
          </p:nvPr>
        </p:nvSpPr>
        <p:spPr>
          <a:xfrm>
            <a:off x="423863" y="762000"/>
            <a:ext cx="6772275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" name="Google Shape;30;p2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:notes"/>
          <p:cNvSpPr/>
          <p:nvPr>
            <p:ph idx="2" type="sldImg"/>
          </p:nvPr>
        </p:nvSpPr>
        <p:spPr>
          <a:xfrm>
            <a:off x="423863" y="762000"/>
            <a:ext cx="6772275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:notes"/>
          <p:cNvSpPr/>
          <p:nvPr>
            <p:ph idx="2" type="sldImg"/>
          </p:nvPr>
        </p:nvSpPr>
        <p:spPr>
          <a:xfrm>
            <a:off x="423863" y="762000"/>
            <a:ext cx="6772275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4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:notes"/>
          <p:cNvSpPr/>
          <p:nvPr>
            <p:ph idx="2" type="sldImg"/>
          </p:nvPr>
        </p:nvSpPr>
        <p:spPr>
          <a:xfrm>
            <a:off x="423863" y="762000"/>
            <a:ext cx="6772275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6:notes"/>
          <p:cNvSpPr/>
          <p:nvPr>
            <p:ph idx="2" type="sldImg"/>
          </p:nvPr>
        </p:nvSpPr>
        <p:spPr>
          <a:xfrm>
            <a:off x="423863" y="762000"/>
            <a:ext cx="6772275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7:notes"/>
          <p:cNvSpPr/>
          <p:nvPr>
            <p:ph idx="2" type="sldImg"/>
          </p:nvPr>
        </p:nvSpPr>
        <p:spPr>
          <a:xfrm>
            <a:off x="423863" y="762000"/>
            <a:ext cx="6772275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8:notes"/>
          <p:cNvSpPr/>
          <p:nvPr>
            <p:ph idx="2" type="sldImg"/>
          </p:nvPr>
        </p:nvSpPr>
        <p:spPr>
          <a:xfrm>
            <a:off x="423863" y="762000"/>
            <a:ext cx="6772275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423863" y="762000"/>
            <a:ext cx="6772275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ctrTitle"/>
          </p:nvPr>
        </p:nvSpPr>
        <p:spPr>
          <a:xfrm>
            <a:off x="1219154" y="3048000"/>
            <a:ext cx="11107833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2438305" y="4572000"/>
            <a:ext cx="866952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194" y="152400"/>
            <a:ext cx="13139753" cy="138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22 Slide Them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406384" y="304800"/>
            <a:ext cx="1273337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Arial"/>
              <a:buChar char="●"/>
              <a:defRPr b="0" i="0" sz="42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Arial"/>
              <a:buChar char="○"/>
              <a:defRPr b="0" i="0" sz="42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Arial"/>
              <a:buChar char="■"/>
              <a:defRPr b="0" i="0" sz="42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Arial"/>
              <a:buChar char="●"/>
              <a:defRPr b="0" i="0" sz="42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Arial"/>
              <a:buChar char="○"/>
              <a:defRPr b="0" i="0" sz="42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Arial"/>
              <a:buChar char="■"/>
              <a:defRPr b="0" i="0" sz="42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Arial"/>
              <a:buChar char="●"/>
              <a:defRPr b="0" i="0" sz="42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Arial"/>
              <a:buChar char="○"/>
              <a:defRPr b="0" i="0" sz="42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67"/>
              <a:buFont typeface="Arial"/>
              <a:buChar char="■"/>
              <a:defRPr b="0" i="0" sz="42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406384" y="1828800"/>
            <a:ext cx="1273337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7954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Char char="●"/>
              <a:defRPr b="0" i="0" sz="26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7954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Char char="○"/>
              <a:defRPr b="0" i="0" sz="26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97954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Char char="■"/>
              <a:defRPr b="0" i="0" sz="26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Char char="●"/>
              <a:defRPr b="0" i="0" sz="26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Char char="○"/>
              <a:defRPr b="0" i="0" sz="26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Char char="■"/>
              <a:defRPr b="0" i="0" sz="26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Char char="●"/>
              <a:defRPr b="0" i="0" sz="26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Char char="○"/>
              <a:defRPr b="0" i="0" sz="26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Char char="■"/>
              <a:defRPr b="0" i="0" sz="26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12676223" y="7036816"/>
            <a:ext cx="812768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6386" y="6799902"/>
            <a:ext cx="5880337" cy="618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, icon&#10;&#10;Description automatically generated" id="16" name="Google Shape;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289" y="6784391"/>
            <a:ext cx="2560368" cy="649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12676223" y="7036816"/>
            <a:ext cx="812768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6386" y="6799902"/>
            <a:ext cx="5880337" cy="618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, icon&#10;&#10;Description automatically generated" id="20" name="Google Shape;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1289" y="6784391"/>
            <a:ext cx="2560368" cy="649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2676223" y="7036816"/>
            <a:ext cx="812768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22.jpg"/><Relationship Id="rId5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3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Relationship Id="rId4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34.png"/><Relationship Id="rId5" Type="http://schemas.openxmlformats.org/officeDocument/2006/relationships/image" Target="../media/image1.jp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607469" y="2568102"/>
            <a:ext cx="84075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Bringing High Performance High Capacity Persistent Memory to Chiplets</a:t>
            </a:r>
            <a:endParaRPr/>
          </a:p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194469" y="6159000"/>
            <a:ext cx="6578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000"/>
              <a:t>Bill Gervasi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000"/>
              <a:t>Principal Systems Architect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000"/>
              <a:t>bilge@nantero.com</a:t>
            </a:r>
            <a:endParaRPr sz="2000"/>
          </a:p>
        </p:txBody>
      </p:sp>
      <p:pic>
        <p:nvPicPr>
          <p:cNvPr descr="Text, icon&#10;&#10;Description automatically generated" id="27" name="Google Shape;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681" y="6132843"/>
            <a:ext cx="4110308" cy="1042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/>
          <p:nvPr>
            <p:ph idx="12" type="sldNum"/>
          </p:nvPr>
        </p:nvSpPr>
        <p:spPr>
          <a:xfrm>
            <a:off x="12676223" y="7036816"/>
            <a:ext cx="812768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XL Deep Dive – Future of Composable Server Architecture and Heterogeneous  Compute, Products From 20 Firms, Overview of 3.0 Standard" id="228" name="Google Shape;22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68" y="122961"/>
            <a:ext cx="3806500" cy="342177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4"/>
          <p:cNvSpPr txBox="1"/>
          <p:nvPr/>
        </p:nvSpPr>
        <p:spPr>
          <a:xfrm>
            <a:off x="4331683" y="812816"/>
            <a:ext cx="702147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Dedicating a CXL memory module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 each CPU is a nice expansion, but…</a:t>
            </a:r>
            <a:endParaRPr/>
          </a:p>
        </p:txBody>
      </p:sp>
      <p:pic>
        <p:nvPicPr>
          <p:cNvPr descr="Compute Express Link™ 2.0 Specification: Memory Pooling - YouTube" id="230" name="Google Shape;230;p14"/>
          <p:cNvPicPr preferRelativeResize="0"/>
          <p:nvPr/>
        </p:nvPicPr>
        <p:blipFill rotWithShape="1">
          <a:blip r:embed="rId4">
            <a:alphaModFix/>
          </a:blip>
          <a:srcRect b="12379" l="50000" r="3150" t="33596"/>
          <a:stretch/>
        </p:blipFill>
        <p:spPr>
          <a:xfrm>
            <a:off x="1653703" y="3810000"/>
            <a:ext cx="3968884" cy="257441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4"/>
          <p:cNvSpPr txBox="1"/>
          <p:nvPr/>
        </p:nvSpPr>
        <p:spPr>
          <a:xfrm>
            <a:off x="4666521" y="2362820"/>
            <a:ext cx="841608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…not the most power or cost efficient solution</a:t>
            </a:r>
            <a:endParaRPr/>
          </a:p>
        </p:txBody>
      </p:sp>
      <p:sp>
        <p:nvSpPr>
          <p:cNvPr id="232" name="Google Shape;232;p14"/>
          <p:cNvSpPr txBox="1"/>
          <p:nvPr/>
        </p:nvSpPr>
        <p:spPr>
          <a:xfrm>
            <a:off x="6398447" y="4431831"/>
            <a:ext cx="621035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Hence, memory pooling is a more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likely common configuration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 amortize the investment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/>
          <p:nvPr>
            <p:ph idx="12" type="sldNum"/>
          </p:nvPr>
        </p:nvSpPr>
        <p:spPr>
          <a:xfrm>
            <a:off x="11200607" y="7036816"/>
            <a:ext cx="6096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iplet partitioning concept | Download Scientific Diagram" id="238" name="Google Shape;23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3634" y="2247402"/>
            <a:ext cx="4133590" cy="256020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5"/>
          <p:cNvSpPr txBox="1"/>
          <p:nvPr/>
        </p:nvSpPr>
        <p:spPr>
          <a:xfrm>
            <a:off x="4092102" y="209717"/>
            <a:ext cx="567976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Chiplet Summit exists because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fabrics make sense at the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package level as well</a:t>
            </a:r>
            <a:endParaRPr/>
          </a:p>
        </p:txBody>
      </p:sp>
      <p:sp>
        <p:nvSpPr>
          <p:cNvPr id="240" name="Google Shape;240;p15"/>
          <p:cNvSpPr txBox="1"/>
          <p:nvPr/>
        </p:nvSpPr>
        <p:spPr>
          <a:xfrm>
            <a:off x="352731" y="3697409"/>
            <a:ext cx="491352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With single processors,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direct connect to memory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such as HBM makes sense</a:t>
            </a:r>
            <a:endParaRPr/>
          </a:p>
        </p:txBody>
      </p:sp>
      <p:sp>
        <p:nvSpPr>
          <p:cNvPr id="241" name="Google Shape;241;p15"/>
          <p:cNvSpPr txBox="1"/>
          <p:nvPr/>
        </p:nvSpPr>
        <p:spPr>
          <a:xfrm>
            <a:off x="6468451" y="4861031"/>
            <a:ext cx="503695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However, when things get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heterogenous, a fabric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solution makes more sense</a:t>
            </a:r>
            <a:endParaRPr/>
          </a:p>
        </p:txBody>
      </p:sp>
      <p:pic>
        <p:nvPicPr>
          <p:cNvPr descr="Chiplets and Heterogeneous Packaging Are Changing System Design and Analysis" id="242" name="Google Shape;24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1613" y="1779377"/>
            <a:ext cx="2940489" cy="174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"/>
          <p:cNvSpPr txBox="1"/>
          <p:nvPr>
            <p:ph idx="12" type="sldNum"/>
          </p:nvPr>
        </p:nvSpPr>
        <p:spPr>
          <a:xfrm>
            <a:off x="11200607" y="7036816"/>
            <a:ext cx="6096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electronics, circuit&#10;&#10;Description automatically generated" id="248" name="Google Shape;24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860" y="1060848"/>
            <a:ext cx="2719317" cy="636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electronics, circuit&#10;&#10;Description automatically generated" id="249" name="Google Shape;24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860" y="1683254"/>
            <a:ext cx="2719317" cy="636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electronics, circuit&#10;&#10;Description automatically generated" id="250" name="Google Shape;2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860" y="2328712"/>
            <a:ext cx="2719317" cy="636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electronics, circuit&#10;&#10;Description automatically generated" id="251" name="Google Shape;25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860" y="438441"/>
            <a:ext cx="2719317" cy="6367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npi.dell.com/snp/images/products/large/en-us~AA179734/AA179734.jpg" id="252" name="Google Shape;252;p16"/>
          <p:cNvPicPr preferRelativeResize="0"/>
          <p:nvPr/>
        </p:nvPicPr>
        <p:blipFill rotWithShape="1">
          <a:blip r:embed="rId4">
            <a:alphaModFix/>
          </a:blip>
          <a:srcRect b="31594" l="11382" r="8394" t="30798"/>
          <a:stretch/>
        </p:blipFill>
        <p:spPr>
          <a:xfrm rot="5400000">
            <a:off x="3091091" y="3769543"/>
            <a:ext cx="1371600" cy="482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npi.dell.com/snp/images/products/large/en-us~AA179734/AA179734.jpg" id="253" name="Google Shape;253;p16"/>
          <p:cNvPicPr preferRelativeResize="0"/>
          <p:nvPr/>
        </p:nvPicPr>
        <p:blipFill rotWithShape="1">
          <a:blip r:embed="rId4">
            <a:alphaModFix/>
          </a:blip>
          <a:srcRect b="31594" l="11382" r="8394" t="30798"/>
          <a:stretch/>
        </p:blipFill>
        <p:spPr>
          <a:xfrm rot="5400000">
            <a:off x="3548291" y="3769544"/>
            <a:ext cx="1371600" cy="482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npi.dell.com/snp/images/products/large/en-us~AA179734/AA179734.jpg" id="254" name="Google Shape;254;p16"/>
          <p:cNvPicPr preferRelativeResize="0"/>
          <p:nvPr/>
        </p:nvPicPr>
        <p:blipFill rotWithShape="1">
          <a:blip r:embed="rId4">
            <a:alphaModFix/>
          </a:blip>
          <a:srcRect b="31594" l="11382" r="8394" t="30798"/>
          <a:stretch/>
        </p:blipFill>
        <p:spPr>
          <a:xfrm rot="5400000">
            <a:off x="4011841" y="3769545"/>
            <a:ext cx="1371600" cy="482237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6"/>
          <p:cNvSpPr/>
          <p:nvPr/>
        </p:nvSpPr>
        <p:spPr>
          <a:xfrm>
            <a:off x="817178" y="3055674"/>
            <a:ext cx="1790700" cy="685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25400">
            <a:solidFill>
              <a:srgbClr val="2E2E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DDR</a:t>
            </a:r>
            <a:endParaRPr/>
          </a:p>
        </p:txBody>
      </p:sp>
      <p:sp>
        <p:nvSpPr>
          <p:cNvPr id="256" name="Google Shape;256;p16"/>
          <p:cNvSpPr/>
          <p:nvPr/>
        </p:nvSpPr>
        <p:spPr>
          <a:xfrm>
            <a:off x="3578158" y="5147365"/>
            <a:ext cx="1320800" cy="425450"/>
          </a:xfrm>
          <a:prstGeom prst="roundRect">
            <a:avLst>
              <a:gd fmla="val 16667" name="adj"/>
            </a:avLst>
          </a:prstGeom>
          <a:solidFill>
            <a:srgbClr val="5F8AB1"/>
          </a:solidFill>
          <a:ln cap="flat" cmpd="sng" w="25400">
            <a:solidFill>
              <a:srgbClr val="2E2E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PCIe</a:t>
            </a:r>
            <a:endParaRPr/>
          </a:p>
        </p:txBody>
      </p:sp>
      <p:sp>
        <p:nvSpPr>
          <p:cNvPr id="257" name="Google Shape;257;p16"/>
          <p:cNvSpPr/>
          <p:nvPr/>
        </p:nvSpPr>
        <p:spPr>
          <a:xfrm rot="10800000">
            <a:off x="3578158" y="4690165"/>
            <a:ext cx="393700" cy="393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5F8AB1"/>
          </a:solidFill>
          <a:ln cap="flat" cmpd="sng" w="25400">
            <a:solidFill>
              <a:srgbClr val="2E2E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6"/>
          <p:cNvSpPr/>
          <p:nvPr/>
        </p:nvSpPr>
        <p:spPr>
          <a:xfrm rot="10800000">
            <a:off x="4029008" y="4690165"/>
            <a:ext cx="393700" cy="393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5F8AB1"/>
          </a:solidFill>
          <a:ln cap="flat" cmpd="sng" w="25400">
            <a:solidFill>
              <a:srgbClr val="2E2E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6"/>
          <p:cNvSpPr/>
          <p:nvPr/>
        </p:nvSpPr>
        <p:spPr>
          <a:xfrm rot="10800000">
            <a:off x="4492558" y="4690165"/>
            <a:ext cx="393700" cy="393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5F8AB1"/>
          </a:solidFill>
          <a:ln cap="flat" cmpd="sng" w="25400">
            <a:solidFill>
              <a:srgbClr val="2E2E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6"/>
          <p:cNvSpPr txBox="1"/>
          <p:nvPr/>
        </p:nvSpPr>
        <p:spPr>
          <a:xfrm>
            <a:off x="895918" y="2449884"/>
            <a:ext cx="18405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DDR SDRAM</a:t>
            </a:r>
            <a:endParaRPr/>
          </a:p>
        </p:txBody>
      </p:sp>
      <p:sp>
        <p:nvSpPr>
          <p:cNvPr id="261" name="Google Shape;261;p16"/>
          <p:cNvSpPr/>
          <p:nvPr/>
        </p:nvSpPr>
        <p:spPr>
          <a:xfrm rot="-5400000">
            <a:off x="2987608" y="5153715"/>
            <a:ext cx="393700" cy="393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5F8AB1"/>
          </a:solidFill>
          <a:ln cap="flat" cmpd="sng" w="25400">
            <a:solidFill>
              <a:srgbClr val="2E2E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6"/>
          <p:cNvSpPr txBox="1"/>
          <p:nvPr/>
        </p:nvSpPr>
        <p:spPr>
          <a:xfrm>
            <a:off x="895918" y="1817424"/>
            <a:ext cx="18405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DDR SDRAM</a:t>
            </a:r>
            <a:endParaRPr/>
          </a:p>
        </p:txBody>
      </p:sp>
      <p:sp>
        <p:nvSpPr>
          <p:cNvPr id="263" name="Google Shape;263;p16"/>
          <p:cNvSpPr txBox="1"/>
          <p:nvPr/>
        </p:nvSpPr>
        <p:spPr>
          <a:xfrm>
            <a:off x="895918" y="1192584"/>
            <a:ext cx="18405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DDR SDRAM</a:t>
            </a:r>
            <a:endParaRPr/>
          </a:p>
        </p:txBody>
      </p:sp>
      <p:sp>
        <p:nvSpPr>
          <p:cNvPr id="264" name="Google Shape;264;p16"/>
          <p:cNvSpPr txBox="1"/>
          <p:nvPr/>
        </p:nvSpPr>
        <p:spPr>
          <a:xfrm>
            <a:off x="895918" y="560124"/>
            <a:ext cx="18405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DDR SDRAM</a:t>
            </a:r>
            <a:endParaRPr/>
          </a:p>
        </p:txBody>
      </p:sp>
      <p:sp>
        <p:nvSpPr>
          <p:cNvPr id="265" name="Google Shape;265;p16"/>
          <p:cNvSpPr/>
          <p:nvPr/>
        </p:nvSpPr>
        <p:spPr>
          <a:xfrm>
            <a:off x="3625148" y="494402"/>
            <a:ext cx="988066" cy="50093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Run</a:t>
            </a:r>
            <a:endParaRPr/>
          </a:p>
        </p:txBody>
      </p:sp>
      <p:sp>
        <p:nvSpPr>
          <p:cNvPr id="266" name="Google Shape;266;p16"/>
          <p:cNvSpPr/>
          <p:nvPr/>
        </p:nvSpPr>
        <p:spPr>
          <a:xfrm>
            <a:off x="3937251" y="913185"/>
            <a:ext cx="1035367" cy="40004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212167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Checkpoint</a:t>
            </a:r>
            <a:endParaRPr/>
          </a:p>
        </p:txBody>
      </p:sp>
      <p:sp>
        <p:nvSpPr>
          <p:cNvPr id="267" name="Google Shape;267;p16"/>
          <p:cNvSpPr/>
          <p:nvPr/>
        </p:nvSpPr>
        <p:spPr>
          <a:xfrm>
            <a:off x="3655628" y="1241162"/>
            <a:ext cx="988066" cy="50093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Run</a:t>
            </a:r>
            <a:endParaRPr/>
          </a:p>
        </p:txBody>
      </p:sp>
      <p:sp>
        <p:nvSpPr>
          <p:cNvPr id="268" name="Google Shape;268;p16"/>
          <p:cNvSpPr/>
          <p:nvPr/>
        </p:nvSpPr>
        <p:spPr>
          <a:xfrm>
            <a:off x="3967731" y="1659945"/>
            <a:ext cx="1035367" cy="40004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212167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Checkpoint</a:t>
            </a:r>
            <a:endParaRPr/>
          </a:p>
        </p:txBody>
      </p:sp>
      <p:sp>
        <p:nvSpPr>
          <p:cNvPr id="269" name="Google Shape;269;p16"/>
          <p:cNvSpPr/>
          <p:nvPr/>
        </p:nvSpPr>
        <p:spPr>
          <a:xfrm>
            <a:off x="3686108" y="1989827"/>
            <a:ext cx="988066" cy="50093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Run</a:t>
            </a:r>
            <a:endParaRPr/>
          </a:p>
        </p:txBody>
      </p:sp>
      <p:sp>
        <p:nvSpPr>
          <p:cNvPr id="270" name="Google Shape;270;p16"/>
          <p:cNvSpPr/>
          <p:nvPr/>
        </p:nvSpPr>
        <p:spPr>
          <a:xfrm>
            <a:off x="3998211" y="2416230"/>
            <a:ext cx="1035367" cy="40004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212167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Checkpoint</a:t>
            </a:r>
            <a:endParaRPr/>
          </a:p>
        </p:txBody>
      </p:sp>
      <p:sp>
        <p:nvSpPr>
          <p:cNvPr id="271" name="Google Shape;271;p16"/>
          <p:cNvSpPr/>
          <p:nvPr/>
        </p:nvSpPr>
        <p:spPr>
          <a:xfrm>
            <a:off x="3701348" y="2742302"/>
            <a:ext cx="988066" cy="50093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Run</a:t>
            </a:r>
            <a:endParaRPr/>
          </a:p>
        </p:txBody>
      </p:sp>
      <p:pic>
        <p:nvPicPr>
          <p:cNvPr descr="A picture containing electronics, circuit&#10;&#10;Description automatically generated" id="272" name="Google Shape;27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7306" y="3927086"/>
            <a:ext cx="2727735" cy="153308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6"/>
          <p:cNvSpPr txBox="1"/>
          <p:nvPr/>
        </p:nvSpPr>
        <p:spPr>
          <a:xfrm>
            <a:off x="6644243" y="840598"/>
            <a:ext cx="568777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However, HBM doesn’t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solve a couple of big problems</a:t>
            </a:r>
            <a:endParaRPr/>
          </a:p>
        </p:txBody>
      </p:sp>
      <p:sp>
        <p:nvSpPr>
          <p:cNvPr id="274" name="Google Shape;274;p16"/>
          <p:cNvSpPr txBox="1"/>
          <p:nvPr/>
        </p:nvSpPr>
        <p:spPr>
          <a:xfrm>
            <a:off x="6326052" y="2454158"/>
            <a:ext cx="632416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Loss of data on power failure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which is why we do checkpointing</a:t>
            </a:r>
            <a:endParaRPr/>
          </a:p>
        </p:txBody>
      </p:sp>
      <p:sp>
        <p:nvSpPr>
          <p:cNvPr id="275" name="Google Shape;275;p16"/>
          <p:cNvSpPr txBox="1"/>
          <p:nvPr/>
        </p:nvSpPr>
        <p:spPr>
          <a:xfrm>
            <a:off x="7075461" y="4151556"/>
            <a:ext cx="482536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Data is moved over buses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which can be snooped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"/>
          <p:cNvSpPr txBox="1"/>
          <p:nvPr>
            <p:ph idx="12" type="sldNum"/>
          </p:nvPr>
        </p:nvSpPr>
        <p:spPr>
          <a:xfrm>
            <a:off x="11200607" y="7036816"/>
            <a:ext cx="6096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eginner Guide] What Is PCIe? What Is It Used for? - EaseUS" id="281" name="Google Shape;28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8562" y="1302361"/>
            <a:ext cx="5221713" cy="3399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od Burning With a Magnifying Glass : 4 Steps (with Pictures) -  Instructables" id="282" name="Google Shape;28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9080" y="583119"/>
            <a:ext cx="4251241" cy="318942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7"/>
          <p:cNvSpPr txBox="1"/>
          <p:nvPr/>
        </p:nvSpPr>
        <p:spPr>
          <a:xfrm>
            <a:off x="453542" y="182494"/>
            <a:ext cx="578235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Customer Quote:</a:t>
            </a:r>
            <a:endParaRPr/>
          </a:p>
        </p:txBody>
      </p:sp>
      <p:sp>
        <p:nvSpPr>
          <p:cNvPr id="284" name="Google Shape;284;p17"/>
          <p:cNvSpPr txBox="1"/>
          <p:nvPr/>
        </p:nvSpPr>
        <p:spPr>
          <a:xfrm>
            <a:off x="299923" y="4740566"/>
            <a:ext cx="113543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Once you move unencrypted data over an external bus,</a:t>
            </a:r>
            <a:endParaRPr/>
          </a:p>
        </p:txBody>
      </p:sp>
      <p:sp>
        <p:nvSpPr>
          <p:cNvPr id="285" name="Google Shape;285;p17"/>
          <p:cNvSpPr txBox="1"/>
          <p:nvPr/>
        </p:nvSpPr>
        <p:spPr>
          <a:xfrm>
            <a:off x="4484698" y="5464667"/>
            <a:ext cx="809548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600" u="none" cap="none" strike="noStrike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You’ve lost the game</a:t>
            </a:r>
            <a:endParaRPr/>
          </a:p>
        </p:txBody>
      </p:sp>
      <p:sp>
        <p:nvSpPr>
          <p:cNvPr id="286" name="Google Shape;286;p17"/>
          <p:cNvSpPr txBox="1"/>
          <p:nvPr/>
        </p:nvSpPr>
        <p:spPr>
          <a:xfrm>
            <a:off x="3422472" y="2475547"/>
            <a:ext cx="335059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 password is…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"/>
          <p:cNvSpPr txBox="1"/>
          <p:nvPr>
            <p:ph idx="12" type="sldNum"/>
          </p:nvPr>
        </p:nvSpPr>
        <p:spPr>
          <a:xfrm>
            <a:off x="11200607" y="7036816"/>
            <a:ext cx="6096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6813" y="197510"/>
            <a:ext cx="6658390" cy="424572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8"/>
          <p:cNvSpPr txBox="1"/>
          <p:nvPr/>
        </p:nvSpPr>
        <p:spPr>
          <a:xfrm>
            <a:off x="160935" y="373075"/>
            <a:ext cx="6412333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 good news is that CXL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gets it…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Integrity and Data Encryption (IDE)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supported in CXL</a:t>
            </a:r>
            <a:endParaRPr/>
          </a:p>
        </p:txBody>
      </p:sp>
      <p:sp>
        <p:nvSpPr>
          <p:cNvPr id="294" name="Google Shape;294;p18"/>
          <p:cNvSpPr txBox="1"/>
          <p:nvPr/>
        </p:nvSpPr>
        <p:spPr>
          <a:xfrm>
            <a:off x="160935" y="3730752"/>
            <a:ext cx="5816016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bad news is TANSTAAFL*…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Performance is negatively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impacted by IDE</a:t>
            </a:r>
            <a:endParaRPr/>
          </a:p>
        </p:txBody>
      </p:sp>
      <p:sp>
        <p:nvSpPr>
          <p:cNvPr id="295" name="Google Shape;295;p18"/>
          <p:cNvSpPr txBox="1"/>
          <p:nvPr/>
        </p:nvSpPr>
        <p:spPr>
          <a:xfrm>
            <a:off x="7156637" y="5909336"/>
            <a:ext cx="409599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There Ain’t No Such Thing As A Free Lunch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"/>
          <p:cNvSpPr txBox="1"/>
          <p:nvPr>
            <p:ph idx="12" type="sldNum"/>
          </p:nvPr>
        </p:nvSpPr>
        <p:spPr>
          <a:xfrm>
            <a:off x="11200607" y="7036816"/>
            <a:ext cx="6096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iplet partitioning concept | Download Scientific Diagram" id="301" name="Google Shape;3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4162" y="2879731"/>
            <a:ext cx="4133590" cy="2560203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9"/>
          <p:cNvSpPr/>
          <p:nvPr/>
        </p:nvSpPr>
        <p:spPr>
          <a:xfrm>
            <a:off x="3619977" y="3201193"/>
            <a:ext cx="523875" cy="602454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2E2E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9"/>
          <p:cNvSpPr/>
          <p:nvPr/>
        </p:nvSpPr>
        <p:spPr>
          <a:xfrm>
            <a:off x="3619977" y="3083024"/>
            <a:ext cx="523875" cy="602454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2E2E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9"/>
          <p:cNvSpPr/>
          <p:nvPr/>
        </p:nvSpPr>
        <p:spPr>
          <a:xfrm>
            <a:off x="3619977" y="2938810"/>
            <a:ext cx="523875" cy="602454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2E2E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9"/>
          <p:cNvSpPr/>
          <p:nvPr/>
        </p:nvSpPr>
        <p:spPr>
          <a:xfrm>
            <a:off x="3619977" y="2794596"/>
            <a:ext cx="523875" cy="602454"/>
          </a:xfrm>
          <a:prstGeom prst="rect">
            <a:avLst/>
          </a:prstGeom>
          <a:solidFill>
            <a:srgbClr val="FF0000"/>
          </a:solidFill>
          <a:ln cap="flat" cmpd="sng" w="25400">
            <a:solidFill>
              <a:srgbClr val="2E2E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9"/>
          <p:cNvSpPr txBox="1"/>
          <p:nvPr/>
        </p:nvSpPr>
        <p:spPr>
          <a:xfrm>
            <a:off x="1103351" y="1191797"/>
            <a:ext cx="407515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On-Chip Non-Volatile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Memory</a:t>
            </a:r>
            <a:endParaRPr/>
          </a:p>
        </p:txBody>
      </p:sp>
      <p:cxnSp>
        <p:nvCxnSpPr>
          <p:cNvPr id="307" name="Google Shape;307;p19"/>
          <p:cNvCxnSpPr>
            <a:stCxn id="306" idx="2"/>
          </p:cNvCxnSpPr>
          <p:nvPr/>
        </p:nvCxnSpPr>
        <p:spPr>
          <a:xfrm>
            <a:off x="3140929" y="2269015"/>
            <a:ext cx="646200" cy="8139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8" name="Google Shape;308;p19"/>
          <p:cNvSpPr txBox="1"/>
          <p:nvPr/>
        </p:nvSpPr>
        <p:spPr>
          <a:xfrm>
            <a:off x="6659480" y="657718"/>
            <a:ext cx="565731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 logical solution is to add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on-chip memory class storage</a:t>
            </a:r>
            <a:endParaRPr/>
          </a:p>
        </p:txBody>
      </p:sp>
      <p:sp>
        <p:nvSpPr>
          <p:cNvPr id="309" name="Google Shape;309;p19"/>
          <p:cNvSpPr txBox="1"/>
          <p:nvPr/>
        </p:nvSpPr>
        <p:spPr>
          <a:xfrm>
            <a:off x="6608991" y="2254600"/>
            <a:ext cx="575830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Reasonably large (e.g., 32GB)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NV memory mounted as DRAM</a:t>
            </a:r>
            <a:endParaRPr/>
          </a:p>
        </p:txBody>
      </p:sp>
      <p:sp>
        <p:nvSpPr>
          <p:cNvPr id="310" name="Google Shape;310;p19"/>
          <p:cNvSpPr txBox="1"/>
          <p:nvPr/>
        </p:nvSpPr>
        <p:spPr>
          <a:xfrm>
            <a:off x="6697965" y="3870274"/>
            <a:ext cx="558037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Chiplet available as a fabric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resource that can be pooled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for all devices on the package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 txBox="1"/>
          <p:nvPr>
            <p:ph idx="12" type="sldNum"/>
          </p:nvPr>
        </p:nvSpPr>
        <p:spPr>
          <a:xfrm>
            <a:off x="12676223" y="7036816"/>
            <a:ext cx="812768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6" name="Google Shape;316;p20"/>
          <p:cNvSpPr txBox="1"/>
          <p:nvPr/>
        </p:nvSpPr>
        <p:spPr>
          <a:xfrm>
            <a:off x="529880" y="423104"/>
            <a:ext cx="58769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Porting CXL solutions to UCIe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enable a quick time to market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for advanced memory solutions</a:t>
            </a:r>
            <a:endParaRPr/>
          </a:p>
        </p:txBody>
      </p:sp>
      <p:sp>
        <p:nvSpPr>
          <p:cNvPr id="317" name="Google Shape;317;p20"/>
          <p:cNvSpPr txBox="1"/>
          <p:nvPr/>
        </p:nvSpPr>
        <p:spPr>
          <a:xfrm>
            <a:off x="783163" y="2510345"/>
            <a:ext cx="5370381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Isolating secure data traffic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from standard system traffic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improves security &amp;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improves performance</a:t>
            </a:r>
            <a:endParaRPr/>
          </a:p>
        </p:txBody>
      </p:sp>
      <p:sp>
        <p:nvSpPr>
          <p:cNvPr id="318" name="Google Shape;318;p20"/>
          <p:cNvSpPr txBox="1"/>
          <p:nvPr/>
        </p:nvSpPr>
        <p:spPr>
          <a:xfrm>
            <a:off x="407267" y="4974713"/>
            <a:ext cx="612218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Secure data can be pre-loaded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into NRAM during manufacturing</a:t>
            </a:r>
            <a:endParaRPr/>
          </a:p>
        </p:txBody>
      </p:sp>
      <p:sp>
        <p:nvSpPr>
          <p:cNvPr id="319" name="Google Shape;319;p20"/>
          <p:cNvSpPr/>
          <p:nvPr/>
        </p:nvSpPr>
        <p:spPr>
          <a:xfrm>
            <a:off x="6903720" y="723900"/>
            <a:ext cx="6362700" cy="483108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2E2E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0"/>
          <p:cNvSpPr/>
          <p:nvPr/>
        </p:nvSpPr>
        <p:spPr>
          <a:xfrm>
            <a:off x="8884529" y="2293547"/>
            <a:ext cx="3209927" cy="892453"/>
          </a:xfrm>
          <a:prstGeom prst="cube">
            <a:avLst>
              <a:gd fmla="val 90479" name="adj"/>
            </a:avLst>
          </a:prstGeom>
          <a:solidFill>
            <a:srgbClr val="F0A6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0"/>
          <p:cNvSpPr/>
          <p:nvPr/>
        </p:nvSpPr>
        <p:spPr>
          <a:xfrm>
            <a:off x="11106551" y="1191542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0"/>
          <p:cNvSpPr/>
          <p:nvPr/>
        </p:nvSpPr>
        <p:spPr>
          <a:xfrm>
            <a:off x="10871601" y="1425434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0"/>
          <p:cNvSpPr/>
          <p:nvPr/>
        </p:nvSpPr>
        <p:spPr>
          <a:xfrm>
            <a:off x="10827151" y="1191542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0"/>
          <p:cNvSpPr/>
          <p:nvPr/>
        </p:nvSpPr>
        <p:spPr>
          <a:xfrm>
            <a:off x="10592201" y="1425434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0"/>
          <p:cNvSpPr/>
          <p:nvPr/>
        </p:nvSpPr>
        <p:spPr>
          <a:xfrm>
            <a:off x="11687577" y="1191542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0"/>
          <p:cNvSpPr/>
          <p:nvPr/>
        </p:nvSpPr>
        <p:spPr>
          <a:xfrm>
            <a:off x="11452626" y="1425434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0"/>
          <p:cNvSpPr/>
          <p:nvPr/>
        </p:nvSpPr>
        <p:spPr>
          <a:xfrm>
            <a:off x="11408177" y="1191542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0"/>
          <p:cNvSpPr/>
          <p:nvPr/>
        </p:nvSpPr>
        <p:spPr>
          <a:xfrm>
            <a:off x="11173226" y="1425434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0"/>
          <p:cNvSpPr/>
          <p:nvPr/>
        </p:nvSpPr>
        <p:spPr>
          <a:xfrm rot="2160673">
            <a:off x="10792797" y="1638157"/>
            <a:ext cx="295277" cy="628651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682D9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0"/>
          <p:cNvSpPr txBox="1"/>
          <p:nvPr/>
        </p:nvSpPr>
        <p:spPr>
          <a:xfrm>
            <a:off x="9668592" y="2293546"/>
            <a:ext cx="164179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UCIe NRAM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Controller</a:t>
            </a:r>
            <a:endParaRPr/>
          </a:p>
        </p:txBody>
      </p:sp>
      <p:sp>
        <p:nvSpPr>
          <p:cNvPr id="331" name="Google Shape;331;p20"/>
          <p:cNvSpPr/>
          <p:nvPr/>
        </p:nvSpPr>
        <p:spPr>
          <a:xfrm>
            <a:off x="7863840" y="3558540"/>
            <a:ext cx="4861090" cy="51991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2E2E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Fabric</a:t>
            </a:r>
            <a:endParaRPr/>
          </a:p>
        </p:txBody>
      </p:sp>
      <p:sp>
        <p:nvSpPr>
          <p:cNvPr id="332" name="Google Shape;332;p20"/>
          <p:cNvSpPr/>
          <p:nvPr/>
        </p:nvSpPr>
        <p:spPr>
          <a:xfrm>
            <a:off x="7258449" y="4516907"/>
            <a:ext cx="1451211" cy="731593"/>
          </a:xfrm>
          <a:prstGeom prst="cube">
            <a:avLst>
              <a:gd fmla="val 90479" name="adj"/>
            </a:avLst>
          </a:prstGeom>
          <a:solidFill>
            <a:srgbClr val="F0A6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0"/>
          <p:cNvSpPr/>
          <p:nvPr/>
        </p:nvSpPr>
        <p:spPr>
          <a:xfrm>
            <a:off x="8245799" y="4516907"/>
            <a:ext cx="1451211" cy="731593"/>
          </a:xfrm>
          <a:prstGeom prst="cube">
            <a:avLst>
              <a:gd fmla="val 90479" name="adj"/>
            </a:avLst>
          </a:prstGeom>
          <a:solidFill>
            <a:srgbClr val="F0A6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0"/>
          <p:cNvSpPr/>
          <p:nvPr/>
        </p:nvSpPr>
        <p:spPr>
          <a:xfrm>
            <a:off x="9266084" y="4516907"/>
            <a:ext cx="1451211" cy="731593"/>
          </a:xfrm>
          <a:prstGeom prst="cube">
            <a:avLst>
              <a:gd fmla="val 90479" name="adj"/>
            </a:avLst>
          </a:prstGeom>
          <a:solidFill>
            <a:srgbClr val="F0A6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0"/>
          <p:cNvSpPr/>
          <p:nvPr/>
        </p:nvSpPr>
        <p:spPr>
          <a:xfrm>
            <a:off x="10271089" y="4516907"/>
            <a:ext cx="1451211" cy="731593"/>
          </a:xfrm>
          <a:prstGeom prst="cube">
            <a:avLst>
              <a:gd fmla="val 90479" name="adj"/>
            </a:avLst>
          </a:prstGeom>
          <a:solidFill>
            <a:srgbClr val="F0A6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0"/>
          <p:cNvSpPr/>
          <p:nvPr/>
        </p:nvSpPr>
        <p:spPr>
          <a:xfrm>
            <a:off x="11273719" y="4516907"/>
            <a:ext cx="1451211" cy="731593"/>
          </a:xfrm>
          <a:prstGeom prst="cube">
            <a:avLst>
              <a:gd fmla="val 90479" name="adj"/>
            </a:avLst>
          </a:prstGeom>
          <a:solidFill>
            <a:srgbClr val="F0A6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0"/>
          <p:cNvSpPr txBox="1"/>
          <p:nvPr/>
        </p:nvSpPr>
        <p:spPr>
          <a:xfrm>
            <a:off x="7649199" y="4598463"/>
            <a:ext cx="6735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xPU</a:t>
            </a:r>
            <a:endParaRPr b="0" i="1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0"/>
          <p:cNvSpPr txBox="1"/>
          <p:nvPr/>
        </p:nvSpPr>
        <p:spPr>
          <a:xfrm>
            <a:off x="8659909" y="4598463"/>
            <a:ext cx="6735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xPU</a:t>
            </a:r>
            <a:endParaRPr b="0" i="1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0"/>
          <p:cNvSpPr txBox="1"/>
          <p:nvPr/>
        </p:nvSpPr>
        <p:spPr>
          <a:xfrm>
            <a:off x="9666479" y="4598463"/>
            <a:ext cx="6735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xPU</a:t>
            </a:r>
            <a:endParaRPr b="0" i="1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0"/>
          <p:cNvSpPr txBox="1"/>
          <p:nvPr/>
        </p:nvSpPr>
        <p:spPr>
          <a:xfrm>
            <a:off x="10687105" y="4598463"/>
            <a:ext cx="6735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xPU</a:t>
            </a:r>
            <a:endParaRPr b="0" i="1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0"/>
          <p:cNvSpPr txBox="1"/>
          <p:nvPr/>
        </p:nvSpPr>
        <p:spPr>
          <a:xfrm>
            <a:off x="11698500" y="4598463"/>
            <a:ext cx="6735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xPU</a:t>
            </a:r>
            <a:endParaRPr b="0" i="1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0"/>
          <p:cNvSpPr txBox="1"/>
          <p:nvPr/>
        </p:nvSpPr>
        <p:spPr>
          <a:xfrm>
            <a:off x="8759049" y="843788"/>
            <a:ext cx="152637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8-16GB</a:t>
            </a:r>
            <a:br>
              <a:rPr b="1" i="0" lang="en-US" sz="3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NRAM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1"/>
          <p:cNvSpPr txBox="1"/>
          <p:nvPr>
            <p:ph idx="12" type="sldNum"/>
          </p:nvPr>
        </p:nvSpPr>
        <p:spPr>
          <a:xfrm>
            <a:off x="12676223" y="7036816"/>
            <a:ext cx="812768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8" name="Google Shape;348;p21"/>
          <p:cNvSpPr txBox="1"/>
          <p:nvPr/>
        </p:nvSpPr>
        <p:spPr>
          <a:xfrm>
            <a:off x="1682471" y="513617"/>
            <a:ext cx="93055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/>
          </a:p>
        </p:txBody>
      </p:sp>
      <p:sp>
        <p:nvSpPr>
          <p:cNvPr id="349" name="Google Shape;349;p21"/>
          <p:cNvSpPr txBox="1"/>
          <p:nvPr/>
        </p:nvSpPr>
        <p:spPr>
          <a:xfrm>
            <a:off x="353219" y="2040285"/>
            <a:ext cx="12839699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Coherence between CXL and UCIe is great – allows IP reuse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Memory pooling is essential to constrain power and cost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Memory class storage adds significant capabilities to systems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On-chip NVM allows new levels for data security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"/>
          <p:cNvSpPr txBox="1"/>
          <p:nvPr>
            <p:ph idx="12" type="sldNum"/>
          </p:nvPr>
        </p:nvSpPr>
        <p:spPr>
          <a:xfrm>
            <a:off x="12676223" y="7036816"/>
            <a:ext cx="812768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5" name="Google Shape;355;p22"/>
          <p:cNvSpPr txBox="1"/>
          <p:nvPr/>
        </p:nvSpPr>
        <p:spPr>
          <a:xfrm>
            <a:off x="1939449" y="3629160"/>
            <a:ext cx="6578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397923" lvl="0" marL="45718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Bill Gervasi</a:t>
            </a:r>
            <a:endParaRPr/>
          </a:p>
          <a:p>
            <a:pPr indent="-397923" lvl="0" marL="45718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Principal Systems Architect</a:t>
            </a:r>
            <a:endParaRPr/>
          </a:p>
          <a:p>
            <a:pPr indent="-397923" lvl="0" marL="457189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bilge@nantero.com</a:t>
            </a:r>
            <a:endParaRPr/>
          </a:p>
        </p:txBody>
      </p:sp>
      <p:sp>
        <p:nvSpPr>
          <p:cNvPr id="356" name="Google Shape;356;p22"/>
          <p:cNvSpPr txBox="1"/>
          <p:nvPr/>
        </p:nvSpPr>
        <p:spPr>
          <a:xfrm>
            <a:off x="251460" y="723900"/>
            <a:ext cx="965039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 for your time</a:t>
            </a:r>
            <a:endParaRPr/>
          </a:p>
        </p:txBody>
      </p:sp>
      <p:pic>
        <p:nvPicPr>
          <p:cNvPr descr="Qr code&#10;&#10;Description automatically generated" id="357" name="Google Shape;357;p22"/>
          <p:cNvPicPr preferRelativeResize="0"/>
          <p:nvPr/>
        </p:nvPicPr>
        <p:blipFill rotWithShape="1">
          <a:blip r:embed="rId3">
            <a:alphaModFix/>
          </a:blip>
          <a:srcRect b="12962" l="28803" r="28801" t="44587"/>
          <a:stretch/>
        </p:blipFill>
        <p:spPr>
          <a:xfrm>
            <a:off x="9342120" y="3877271"/>
            <a:ext cx="1615440" cy="165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45731" y="5092808"/>
            <a:ext cx="384269" cy="384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11200607" y="7036816"/>
            <a:ext cx="6096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"/>
          <p:cNvSpPr txBox="1"/>
          <p:nvPr/>
        </p:nvSpPr>
        <p:spPr>
          <a:xfrm>
            <a:off x="387707" y="271909"/>
            <a:ext cx="91198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Ah, those fabric wars, weren’t they fun?</a:t>
            </a:r>
            <a:endParaRPr/>
          </a:p>
        </p:txBody>
      </p:sp>
      <p:sp>
        <p:nvSpPr>
          <p:cNvPr id="34" name="Google Shape;34;p6"/>
          <p:cNvSpPr txBox="1"/>
          <p:nvPr/>
        </p:nvSpPr>
        <p:spPr>
          <a:xfrm>
            <a:off x="5102485" y="5947258"/>
            <a:ext cx="811311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They kept the industry fragmented for years!</a:t>
            </a:r>
            <a:endParaRPr/>
          </a:p>
        </p:txBody>
      </p:sp>
      <p:pic>
        <p:nvPicPr>
          <p:cNvPr descr="Amazon.com: Tamiya 35346 1/35 US Medium Tank M4A3E8 Sherman Plastic Model  Kit : Arts, Crafts &amp; Sewing" id="35" name="Google Shape;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5290" y="1523359"/>
            <a:ext cx="6182870" cy="4114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l Quiet on the Western Front (1930) Wall Art: Prints, Paintings &amp; Posters  | Art.com" id="36" name="Google Shape;3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4270" y="1044870"/>
            <a:ext cx="6449750" cy="483731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/>
          <p:nvPr/>
        </p:nvSpPr>
        <p:spPr>
          <a:xfrm>
            <a:off x="10176725" y="3810000"/>
            <a:ext cx="160653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CXL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12676223" y="7036816"/>
            <a:ext cx="812768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Mini Fruit Tarts image number 0" id="43" name="Google Shape;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774" y="209549"/>
            <a:ext cx="2028825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 Slice Images - Free Download on Freepik" id="44" name="Google Shape;4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0088" y="1562100"/>
            <a:ext cx="7388689" cy="4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/>
          <p:nvPr/>
        </p:nvSpPr>
        <p:spPr>
          <a:xfrm>
            <a:off x="3160330" y="484882"/>
            <a:ext cx="855234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 am a fan of standards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(good trait for a JEDEC chair, don’t you think?)</a:t>
            </a:r>
            <a:endParaRPr/>
          </a:p>
        </p:txBody>
      </p:sp>
      <p:sp>
        <p:nvSpPr>
          <p:cNvPr id="46" name="Google Shape;46;p7"/>
          <p:cNvSpPr txBox="1"/>
          <p:nvPr/>
        </p:nvSpPr>
        <p:spPr>
          <a:xfrm>
            <a:off x="178286" y="2778948"/>
            <a:ext cx="5581976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All those proprietary solutions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were tasty little tarts,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but kept people from baking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 entire pie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11200607" y="7036816"/>
            <a:ext cx="6096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7399394" y="1195439"/>
            <a:ext cx="564609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One great thing about fabrics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is how they standardize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solutions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We’re all excited to offer new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expansion options for systems</a:t>
            </a:r>
            <a:endParaRPr/>
          </a:p>
        </p:txBody>
      </p:sp>
      <p:pic>
        <p:nvPicPr>
          <p:cNvPr descr="Compute Express Link CXL 3.0 is the Exciting Building Block for  Disaggregation" id="53" name="Google Shape;53;p8"/>
          <p:cNvPicPr preferRelativeResize="0"/>
          <p:nvPr/>
        </p:nvPicPr>
        <p:blipFill rotWithShape="1">
          <a:blip r:embed="rId3">
            <a:alphaModFix/>
          </a:blip>
          <a:srcRect b="19992" l="1019" r="31803" t="26043"/>
          <a:stretch/>
        </p:blipFill>
        <p:spPr>
          <a:xfrm>
            <a:off x="272374" y="635540"/>
            <a:ext cx="6401031" cy="289235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 txBox="1"/>
          <p:nvPr/>
        </p:nvSpPr>
        <p:spPr>
          <a:xfrm>
            <a:off x="830093" y="3939357"/>
            <a:ext cx="5043368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Memory expansion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I/O expansion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Storage expansion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Application accelerators</a:t>
            </a:r>
            <a:endParaRPr/>
          </a:p>
        </p:txBody>
      </p:sp>
      <p:sp>
        <p:nvSpPr>
          <p:cNvPr id="55" name="Google Shape;55;p8"/>
          <p:cNvSpPr txBox="1"/>
          <p:nvPr/>
        </p:nvSpPr>
        <p:spPr>
          <a:xfrm>
            <a:off x="7582942" y="4970408"/>
            <a:ext cx="52790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But let’s learn from history…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eel Survivor: an IBM XT Tale" id="60" name="Google Shape;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024" y="153413"/>
            <a:ext cx="4062651" cy="3046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tebook Mainboard For ASUS ROG Strix G G531GT GL531GT G731GT GL731GT Laptop  Motherboard W/i5 9300H I7 9750H GTX1650/4G|Laptop Motherboard| - AliExpress" id="61" name="Google Shape;61;p9"/>
          <p:cNvPicPr preferRelativeResize="0"/>
          <p:nvPr/>
        </p:nvPicPr>
        <p:blipFill rotWithShape="1">
          <a:blip r:embed="rId4">
            <a:alphaModFix/>
          </a:blip>
          <a:srcRect b="29125" l="0" r="9499" t="14569"/>
          <a:stretch/>
        </p:blipFill>
        <p:spPr>
          <a:xfrm>
            <a:off x="5133975" y="3931713"/>
            <a:ext cx="4103216" cy="255290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/>
          <p:nvPr/>
        </p:nvSpPr>
        <p:spPr>
          <a:xfrm>
            <a:off x="3557382" y="25747"/>
            <a:ext cx="8291718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 word of caution…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1980s PC had distributed processing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DSPs for audio, graphics, modem, etc</a:t>
            </a:r>
            <a:endParaRPr/>
          </a:p>
        </p:txBody>
      </p:sp>
      <p:sp>
        <p:nvSpPr>
          <p:cNvPr id="63" name="Google Shape;63;p9"/>
          <p:cNvSpPr txBox="1"/>
          <p:nvPr/>
        </p:nvSpPr>
        <p:spPr>
          <a:xfrm>
            <a:off x="133351" y="3207096"/>
            <a:ext cx="52578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Circuit consolidation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reduced the system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complexity</a:t>
            </a:r>
            <a:endParaRPr/>
          </a:p>
        </p:txBody>
      </p:sp>
      <p:sp>
        <p:nvSpPr>
          <p:cNvPr id="64" name="Google Shape;64;p9"/>
          <p:cNvSpPr txBox="1"/>
          <p:nvPr/>
        </p:nvSpPr>
        <p:spPr>
          <a:xfrm>
            <a:off x="9421812" y="3328810"/>
            <a:ext cx="3875088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As the pendulum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swings back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Expect higher cost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Smart expansion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is essential</a:t>
            </a:r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4124327" y="1494654"/>
            <a:ext cx="677635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rgbClr val="0070C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70C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Price: $5000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70C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Power supply: 65W</a:t>
            </a:r>
            <a:endParaRPr/>
          </a:p>
        </p:txBody>
      </p:sp>
      <p:sp>
        <p:nvSpPr>
          <p:cNvPr id="66" name="Google Shape;66;p9"/>
          <p:cNvSpPr txBox="1"/>
          <p:nvPr/>
        </p:nvSpPr>
        <p:spPr>
          <a:xfrm>
            <a:off x="204458" y="4238670"/>
            <a:ext cx="488325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rgbClr val="0070C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70C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Price: $250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70C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Power supply: 280W</a:t>
            </a:r>
            <a:endParaRPr/>
          </a:p>
        </p:txBody>
      </p:sp>
      <p:pic>
        <p:nvPicPr>
          <p:cNvPr descr="2pcs R6642-25 RC24DPL ROCKWELL MODEM DATA PUMP PLCC-68 2pcs | eBay" id="67" name="Google Shape;6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41131" y="154059"/>
            <a:ext cx="1171319" cy="1071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und Blaster 16 Logo PNG Image | Transparent PNG Free Download on SeekPNG" id="68" name="Google Shape;68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44687" y="1352711"/>
            <a:ext cx="2196306" cy="830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rcules Computer Technology - Wikipedia" id="69" name="Google Shape;69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757338" y="2261736"/>
            <a:ext cx="1171004" cy="693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/>
        </p:nvSpPr>
        <p:spPr>
          <a:xfrm>
            <a:off x="448469" y="25837"/>
            <a:ext cx="5270995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Partitioning isn’t the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only reason for chiplets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Another aspect of chiplets is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functional incrementalism</a:t>
            </a: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6056656" y="533400"/>
            <a:ext cx="2133600" cy="13716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xPU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6056656" y="2857500"/>
            <a:ext cx="2133600" cy="13716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Feature</a:t>
            </a:r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6818656" y="1905000"/>
            <a:ext cx="762000" cy="952500"/>
          </a:xfrm>
          <a:prstGeom prst="upDownArrow">
            <a:avLst>
              <a:gd fmla="val 50000" name="adj1"/>
              <a:gd fmla="val 5000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 txBox="1"/>
          <p:nvPr/>
        </p:nvSpPr>
        <p:spPr>
          <a:xfrm>
            <a:off x="7889110" y="2082225"/>
            <a:ext cx="216758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Chiplet bus</a:t>
            </a:r>
            <a:endParaRPr/>
          </a:p>
        </p:txBody>
      </p:sp>
      <p:sp>
        <p:nvSpPr>
          <p:cNvPr id="79" name="Google Shape;79;p10"/>
          <p:cNvSpPr txBox="1"/>
          <p:nvPr/>
        </p:nvSpPr>
        <p:spPr>
          <a:xfrm>
            <a:off x="8654040" y="3250912"/>
            <a:ext cx="48670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Example: AI acceleration</a:t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8876056" y="530543"/>
            <a:ext cx="442300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New features can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be optional placements</a:t>
            </a:r>
            <a:endParaRPr/>
          </a:p>
        </p:txBody>
      </p:sp>
      <p:sp>
        <p:nvSpPr>
          <p:cNvPr id="81" name="Google Shape;81;p10"/>
          <p:cNvSpPr txBox="1"/>
          <p:nvPr/>
        </p:nvSpPr>
        <p:spPr>
          <a:xfrm>
            <a:off x="4247279" y="5333642"/>
            <a:ext cx="514275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When the concept is proven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move it into main xPUs</a:t>
            </a:r>
            <a:endParaRPr b="1" i="0" sz="3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1972469" y="3643526"/>
            <a:ext cx="2133600" cy="2792186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xPU</a:t>
            </a:r>
            <a:b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new feature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12676223" y="7036816"/>
            <a:ext cx="812768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text, electronics, computer&#10;&#10;Description automatically generated" id="88" name="Google Shape;8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826" y="911018"/>
            <a:ext cx="2719355" cy="232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258316">
            <a:off x="4277519" y="447675"/>
            <a:ext cx="2038504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258316">
            <a:off x="5315667" y="1808590"/>
            <a:ext cx="2038504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/>
          <p:nvPr/>
        </p:nvSpPr>
        <p:spPr>
          <a:xfrm>
            <a:off x="5443273" y="1307195"/>
            <a:ext cx="800100" cy="600075"/>
          </a:xfrm>
          <a:prstGeom prst="irregularSeal1">
            <a:avLst/>
          </a:prstGeom>
          <a:solidFill>
            <a:srgbClr val="FFC000"/>
          </a:solidFill>
          <a:ln cap="flat" cmpd="sng" w="25400">
            <a:solidFill>
              <a:srgbClr val="2E2E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1"/>
          <p:cNvSpPr txBox="1"/>
          <p:nvPr/>
        </p:nvSpPr>
        <p:spPr>
          <a:xfrm>
            <a:off x="7941221" y="911018"/>
            <a:ext cx="458170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Our solution NRAM</a:t>
            </a:r>
            <a:r>
              <a:rPr b="1" baseline="3000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is a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non-volatile memory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using carbon nanotubes</a:t>
            </a:r>
            <a:endParaRPr/>
          </a:p>
        </p:txBody>
      </p:sp>
      <p:sp>
        <p:nvSpPr>
          <p:cNvPr id="93" name="Google Shape;93;p11"/>
          <p:cNvSpPr txBox="1"/>
          <p:nvPr/>
        </p:nvSpPr>
        <p:spPr>
          <a:xfrm>
            <a:off x="1755605" y="3948247"/>
            <a:ext cx="8975535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Standards efforts are under way to interface CXL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with DDR family memory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NRAM will adopt this interface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/>
          <p:nvPr>
            <p:ph idx="12" type="sldNum"/>
          </p:nvPr>
        </p:nvSpPr>
        <p:spPr>
          <a:xfrm>
            <a:off x="12676223" y="7036816"/>
            <a:ext cx="812768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11007863" y="914400"/>
            <a:ext cx="1371600" cy="4572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Firmware</a:t>
            </a:r>
            <a:endParaRPr/>
          </a:p>
        </p:txBody>
      </p:sp>
      <p:sp>
        <p:nvSpPr>
          <p:cNvPr id="100" name="Google Shape;100;p12"/>
          <p:cNvSpPr/>
          <p:nvPr/>
        </p:nvSpPr>
        <p:spPr>
          <a:xfrm>
            <a:off x="8220869" y="914400"/>
            <a:ext cx="2362200" cy="38100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2"/>
          <p:cNvSpPr txBox="1"/>
          <p:nvPr/>
        </p:nvSpPr>
        <p:spPr>
          <a:xfrm>
            <a:off x="9973469" y="1019889"/>
            <a:ext cx="6238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 Port</a:t>
            </a:r>
            <a:endParaRPr/>
          </a:p>
        </p:txBody>
      </p:sp>
      <p:sp>
        <p:nvSpPr>
          <p:cNvPr id="102" name="Google Shape;102;p12"/>
          <p:cNvSpPr/>
          <p:nvPr/>
        </p:nvSpPr>
        <p:spPr>
          <a:xfrm>
            <a:off x="11007863" y="1600200"/>
            <a:ext cx="1371600" cy="4572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DDR5 NRAM</a:t>
            </a:r>
            <a:endParaRPr/>
          </a:p>
        </p:txBody>
      </p:sp>
      <p:sp>
        <p:nvSpPr>
          <p:cNvPr id="103" name="Google Shape;103;p12"/>
          <p:cNvSpPr/>
          <p:nvPr/>
        </p:nvSpPr>
        <p:spPr>
          <a:xfrm>
            <a:off x="11007863" y="2133600"/>
            <a:ext cx="1371600" cy="4572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DDR5 NRAM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525669" y="338436"/>
            <a:ext cx="193842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CXL Type 3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Memory Controller</a:t>
            </a:r>
            <a:endParaRPr/>
          </a:p>
        </p:txBody>
      </p:sp>
      <p:sp>
        <p:nvSpPr>
          <p:cNvPr id="105" name="Google Shape;105;p12"/>
          <p:cNvSpPr txBox="1"/>
          <p:nvPr/>
        </p:nvSpPr>
        <p:spPr>
          <a:xfrm>
            <a:off x="9741033" y="1705689"/>
            <a:ext cx="85632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DDR5 Port 0</a:t>
            </a:r>
            <a:endParaRPr/>
          </a:p>
        </p:txBody>
      </p:sp>
      <p:sp>
        <p:nvSpPr>
          <p:cNvPr id="106" name="Google Shape;106;p12"/>
          <p:cNvSpPr txBox="1"/>
          <p:nvPr/>
        </p:nvSpPr>
        <p:spPr>
          <a:xfrm>
            <a:off x="9741033" y="2239089"/>
            <a:ext cx="85632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DDR5 Port 1</a:t>
            </a:r>
            <a:endParaRPr/>
          </a:p>
        </p:txBody>
      </p:sp>
      <p:sp>
        <p:nvSpPr>
          <p:cNvPr id="107" name="Google Shape;107;p12"/>
          <p:cNvSpPr/>
          <p:nvPr/>
        </p:nvSpPr>
        <p:spPr>
          <a:xfrm>
            <a:off x="11007863" y="2888848"/>
            <a:ext cx="1371600" cy="4572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Voltage Regulator</a:t>
            </a:r>
            <a:endParaRPr/>
          </a:p>
        </p:txBody>
      </p:sp>
      <p:sp>
        <p:nvSpPr>
          <p:cNvPr id="108" name="Google Shape;108;p12"/>
          <p:cNvSpPr/>
          <p:nvPr/>
        </p:nvSpPr>
        <p:spPr>
          <a:xfrm>
            <a:off x="11007863" y="3422248"/>
            <a:ext cx="1371600" cy="4572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Voltage Regulator</a:t>
            </a:r>
            <a:endParaRPr/>
          </a:p>
        </p:txBody>
      </p:sp>
      <p:sp>
        <p:nvSpPr>
          <p:cNvPr id="109" name="Google Shape;109;p12"/>
          <p:cNvSpPr/>
          <p:nvPr/>
        </p:nvSpPr>
        <p:spPr>
          <a:xfrm rot="-5400000">
            <a:off x="8589942" y="1283164"/>
            <a:ext cx="1377433" cy="940425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Microcontroller</a:t>
            </a:r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9675311" y="3069049"/>
            <a:ext cx="92204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System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</a:t>
            </a:r>
            <a:endParaRPr/>
          </a:p>
        </p:txBody>
      </p:sp>
      <p:sp>
        <p:nvSpPr>
          <p:cNvPr id="111" name="Google Shape;111;p12"/>
          <p:cNvSpPr txBox="1"/>
          <p:nvPr/>
        </p:nvSpPr>
        <p:spPr>
          <a:xfrm>
            <a:off x="8236760" y="4167159"/>
            <a:ext cx="92204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Host System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</a:t>
            </a:r>
            <a:endParaRPr/>
          </a:p>
        </p:txBody>
      </p:sp>
      <p:sp>
        <p:nvSpPr>
          <p:cNvPr id="112" name="Google Shape;112;p12"/>
          <p:cNvSpPr/>
          <p:nvPr/>
        </p:nvSpPr>
        <p:spPr>
          <a:xfrm>
            <a:off x="8339927" y="3290427"/>
            <a:ext cx="533400" cy="4572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xCIe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2"/>
          <p:cNvSpPr/>
          <p:nvPr/>
        </p:nvSpPr>
        <p:spPr>
          <a:xfrm>
            <a:off x="8258969" y="3205549"/>
            <a:ext cx="1071559" cy="640982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CXL</a:t>
            </a:r>
            <a:endParaRPr/>
          </a:p>
        </p:txBody>
      </p:sp>
      <p:sp>
        <p:nvSpPr>
          <p:cNvPr id="114" name="Google Shape;114;p12"/>
          <p:cNvSpPr txBox="1"/>
          <p:nvPr/>
        </p:nvSpPr>
        <p:spPr>
          <a:xfrm>
            <a:off x="10136976" y="4157551"/>
            <a:ext cx="46038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GPIO</a:t>
            </a:r>
            <a:endParaRPr/>
          </a:p>
        </p:txBody>
      </p:sp>
      <p:sp>
        <p:nvSpPr>
          <p:cNvPr id="115" name="Google Shape;115;p12"/>
          <p:cNvSpPr/>
          <p:nvPr/>
        </p:nvSpPr>
        <p:spPr>
          <a:xfrm>
            <a:off x="11012371" y="4052061"/>
            <a:ext cx="533400" cy="4572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LED</a:t>
            </a:r>
            <a:endParaRPr/>
          </a:p>
        </p:txBody>
      </p:sp>
      <p:sp>
        <p:nvSpPr>
          <p:cNvPr id="116" name="Google Shape;116;p12"/>
          <p:cNvSpPr/>
          <p:nvPr/>
        </p:nvSpPr>
        <p:spPr>
          <a:xfrm>
            <a:off x="11693663" y="4038600"/>
            <a:ext cx="228600" cy="228600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2"/>
          <p:cNvSpPr/>
          <p:nvPr/>
        </p:nvSpPr>
        <p:spPr>
          <a:xfrm>
            <a:off x="11693663" y="4312052"/>
            <a:ext cx="228600" cy="228600"/>
          </a:xfrm>
          <a:prstGeom prst="ellipse">
            <a:avLst/>
          </a:prstGeom>
          <a:solidFill>
            <a:srgbClr val="00B05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2"/>
          <p:cNvSpPr/>
          <p:nvPr/>
        </p:nvSpPr>
        <p:spPr>
          <a:xfrm>
            <a:off x="7382669" y="3373640"/>
            <a:ext cx="635272" cy="304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p12"/>
          <p:cNvCxnSpPr/>
          <p:nvPr/>
        </p:nvCxnSpPr>
        <p:spPr>
          <a:xfrm>
            <a:off x="7453979" y="4369446"/>
            <a:ext cx="563962" cy="0"/>
          </a:xfrm>
          <a:prstGeom prst="straightConnector1">
            <a:avLst/>
          </a:prstGeom>
          <a:noFill/>
          <a:ln cap="flat" cmpd="sng" w="38100">
            <a:solidFill>
              <a:srgbClr val="3E3E3E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20" name="Google Shape;120;p12"/>
          <p:cNvCxnSpPr/>
          <p:nvPr/>
        </p:nvCxnSpPr>
        <p:spPr>
          <a:xfrm>
            <a:off x="10597358" y="3377343"/>
            <a:ext cx="381000" cy="0"/>
          </a:xfrm>
          <a:prstGeom prst="straightConnector1">
            <a:avLst/>
          </a:prstGeom>
          <a:noFill/>
          <a:ln cap="flat" cmpd="sng" w="38100">
            <a:solidFill>
              <a:srgbClr val="3E3E3E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21" name="Google Shape;121;p12"/>
          <p:cNvCxnSpPr/>
          <p:nvPr/>
        </p:nvCxnSpPr>
        <p:spPr>
          <a:xfrm>
            <a:off x="10597358" y="2362200"/>
            <a:ext cx="381000" cy="0"/>
          </a:xfrm>
          <a:prstGeom prst="straightConnector1">
            <a:avLst/>
          </a:prstGeom>
          <a:noFill/>
          <a:ln cap="flat" cmpd="sng" w="38100">
            <a:solidFill>
              <a:srgbClr val="3E3E3E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22" name="Google Shape;122;p12"/>
          <p:cNvCxnSpPr/>
          <p:nvPr/>
        </p:nvCxnSpPr>
        <p:spPr>
          <a:xfrm>
            <a:off x="10597358" y="1828800"/>
            <a:ext cx="381000" cy="0"/>
          </a:xfrm>
          <a:prstGeom prst="straightConnector1">
            <a:avLst/>
          </a:prstGeom>
          <a:noFill/>
          <a:ln cap="flat" cmpd="sng" w="38100">
            <a:solidFill>
              <a:srgbClr val="3E3E3E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23" name="Google Shape;123;p12"/>
          <p:cNvCxnSpPr/>
          <p:nvPr/>
        </p:nvCxnSpPr>
        <p:spPr>
          <a:xfrm>
            <a:off x="10597358" y="1143000"/>
            <a:ext cx="381000" cy="0"/>
          </a:xfrm>
          <a:prstGeom prst="straightConnector1">
            <a:avLst/>
          </a:prstGeom>
          <a:noFill/>
          <a:ln cap="flat" cmpd="sng" w="38100">
            <a:solidFill>
              <a:srgbClr val="3E3E3E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24" name="Google Shape;124;p12"/>
          <p:cNvCxnSpPr/>
          <p:nvPr/>
        </p:nvCxnSpPr>
        <p:spPr>
          <a:xfrm>
            <a:off x="10597358" y="4267200"/>
            <a:ext cx="381000" cy="0"/>
          </a:xfrm>
          <a:prstGeom prst="straightConnector1">
            <a:avLst/>
          </a:prstGeom>
          <a:noFill/>
          <a:ln cap="flat" cmpd="sng" w="38100">
            <a:solidFill>
              <a:srgbClr val="3E3E3E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5" name="Google Shape;125;p12"/>
          <p:cNvSpPr txBox="1"/>
          <p:nvPr/>
        </p:nvSpPr>
        <p:spPr>
          <a:xfrm>
            <a:off x="8236760" y="1632626"/>
            <a:ext cx="46519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JTAG</a:t>
            </a:r>
            <a:endParaRPr/>
          </a:p>
        </p:txBody>
      </p:sp>
      <p:cxnSp>
        <p:nvCxnSpPr>
          <p:cNvPr id="126" name="Google Shape;126;p12"/>
          <p:cNvCxnSpPr/>
          <p:nvPr/>
        </p:nvCxnSpPr>
        <p:spPr>
          <a:xfrm>
            <a:off x="7453979" y="1753377"/>
            <a:ext cx="563962" cy="0"/>
          </a:xfrm>
          <a:prstGeom prst="straightConnector1">
            <a:avLst/>
          </a:prstGeom>
          <a:noFill/>
          <a:ln cap="flat" cmpd="sng" w="38100">
            <a:solidFill>
              <a:srgbClr val="3E3E3E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27" name="Google Shape;127;p12"/>
          <p:cNvSpPr/>
          <p:nvPr/>
        </p:nvSpPr>
        <p:spPr>
          <a:xfrm>
            <a:off x="8808445" y="2531864"/>
            <a:ext cx="940425" cy="4572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Memory</a:t>
            </a:r>
            <a:endParaRPr/>
          </a:p>
        </p:txBody>
      </p:sp>
      <p:sp>
        <p:nvSpPr>
          <p:cNvPr id="128" name="Google Shape;128;p12"/>
          <p:cNvSpPr txBox="1"/>
          <p:nvPr/>
        </p:nvSpPr>
        <p:spPr>
          <a:xfrm>
            <a:off x="555334" y="600046"/>
            <a:ext cx="6558206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IP blocks for a CXL Type 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Memory controller are common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Configurable interfaces include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PCIe or UCIe x4 through x64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Component or chiplet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DDR5 NRAM</a:t>
            </a:r>
            <a:r>
              <a:rPr b="0" baseline="3000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1x40 through 4x40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2"/>
          <p:cNvSpPr txBox="1"/>
          <p:nvPr/>
        </p:nvSpPr>
        <p:spPr>
          <a:xfrm>
            <a:off x="2305722" y="5060453"/>
            <a:ext cx="715772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We love that the CXL-UCIe consistency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allows quick development for wider</a:t>
            </a:r>
            <a:b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market application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idx="12" type="sldNum"/>
          </p:nvPr>
        </p:nvSpPr>
        <p:spPr>
          <a:xfrm>
            <a:off x="12676223" y="7036816"/>
            <a:ext cx="812768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spcFirstLastPara="1" rIns="101575" wrap="square" tIns="101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ext&#10;&#10;Description automatically generated" id="135" name="Google Shape;13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3918" y="497433"/>
            <a:ext cx="5429732" cy="360903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3"/>
          <p:cNvSpPr/>
          <p:nvPr/>
        </p:nvSpPr>
        <p:spPr>
          <a:xfrm>
            <a:off x="720117" y="3157715"/>
            <a:ext cx="3209927" cy="892453"/>
          </a:xfrm>
          <a:prstGeom prst="cube">
            <a:avLst>
              <a:gd fmla="val 90479" name="adj"/>
            </a:avLst>
          </a:prstGeom>
          <a:solidFill>
            <a:srgbClr val="F0A6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3"/>
          <p:cNvSpPr/>
          <p:nvPr/>
        </p:nvSpPr>
        <p:spPr>
          <a:xfrm>
            <a:off x="1961540" y="1168047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3"/>
          <p:cNvSpPr/>
          <p:nvPr/>
        </p:nvSpPr>
        <p:spPr>
          <a:xfrm>
            <a:off x="1732941" y="1401939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3"/>
          <p:cNvSpPr/>
          <p:nvPr/>
        </p:nvSpPr>
        <p:spPr>
          <a:xfrm>
            <a:off x="1504341" y="1635831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3"/>
          <p:cNvSpPr/>
          <p:nvPr/>
        </p:nvSpPr>
        <p:spPr>
          <a:xfrm>
            <a:off x="1269389" y="1869723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3"/>
          <p:cNvSpPr/>
          <p:nvPr/>
        </p:nvSpPr>
        <p:spPr>
          <a:xfrm>
            <a:off x="1034438" y="2103615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3"/>
          <p:cNvSpPr/>
          <p:nvPr/>
        </p:nvSpPr>
        <p:spPr>
          <a:xfrm>
            <a:off x="1682140" y="1168047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3"/>
          <p:cNvSpPr/>
          <p:nvPr/>
        </p:nvSpPr>
        <p:spPr>
          <a:xfrm>
            <a:off x="1453541" y="1401939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3"/>
          <p:cNvSpPr/>
          <p:nvPr/>
        </p:nvSpPr>
        <p:spPr>
          <a:xfrm>
            <a:off x="1224941" y="1635831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3"/>
          <p:cNvSpPr/>
          <p:nvPr/>
        </p:nvSpPr>
        <p:spPr>
          <a:xfrm>
            <a:off x="989989" y="1869723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3"/>
          <p:cNvSpPr/>
          <p:nvPr/>
        </p:nvSpPr>
        <p:spPr>
          <a:xfrm>
            <a:off x="755038" y="2103615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3"/>
          <p:cNvSpPr/>
          <p:nvPr/>
        </p:nvSpPr>
        <p:spPr>
          <a:xfrm>
            <a:off x="2542565" y="1168047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3"/>
          <p:cNvSpPr/>
          <p:nvPr/>
        </p:nvSpPr>
        <p:spPr>
          <a:xfrm>
            <a:off x="2313966" y="1401939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3"/>
          <p:cNvSpPr/>
          <p:nvPr/>
        </p:nvSpPr>
        <p:spPr>
          <a:xfrm>
            <a:off x="2085366" y="1635831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3"/>
          <p:cNvSpPr/>
          <p:nvPr/>
        </p:nvSpPr>
        <p:spPr>
          <a:xfrm>
            <a:off x="1850414" y="1869723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3"/>
          <p:cNvSpPr/>
          <p:nvPr/>
        </p:nvSpPr>
        <p:spPr>
          <a:xfrm>
            <a:off x="1615464" y="2103615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3"/>
          <p:cNvSpPr/>
          <p:nvPr/>
        </p:nvSpPr>
        <p:spPr>
          <a:xfrm>
            <a:off x="2263165" y="1168047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3"/>
          <p:cNvSpPr/>
          <p:nvPr/>
        </p:nvSpPr>
        <p:spPr>
          <a:xfrm>
            <a:off x="2034566" y="1401939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805966" y="1635831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1571014" y="1869723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1336064" y="2103615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3241068" y="1168047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3"/>
          <p:cNvSpPr/>
          <p:nvPr/>
        </p:nvSpPr>
        <p:spPr>
          <a:xfrm>
            <a:off x="3012469" y="1401939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3"/>
          <p:cNvSpPr/>
          <p:nvPr/>
        </p:nvSpPr>
        <p:spPr>
          <a:xfrm>
            <a:off x="2783869" y="1635831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3"/>
          <p:cNvSpPr/>
          <p:nvPr/>
        </p:nvSpPr>
        <p:spPr>
          <a:xfrm>
            <a:off x="2548917" y="1869723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3"/>
          <p:cNvSpPr/>
          <p:nvPr/>
        </p:nvSpPr>
        <p:spPr>
          <a:xfrm>
            <a:off x="2313966" y="2103615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3"/>
          <p:cNvSpPr/>
          <p:nvPr/>
        </p:nvSpPr>
        <p:spPr>
          <a:xfrm>
            <a:off x="2961668" y="1168047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3"/>
          <p:cNvSpPr/>
          <p:nvPr/>
        </p:nvSpPr>
        <p:spPr>
          <a:xfrm>
            <a:off x="2733069" y="1401939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3"/>
          <p:cNvSpPr/>
          <p:nvPr/>
        </p:nvSpPr>
        <p:spPr>
          <a:xfrm>
            <a:off x="2504469" y="1635831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3"/>
          <p:cNvSpPr/>
          <p:nvPr/>
        </p:nvSpPr>
        <p:spPr>
          <a:xfrm>
            <a:off x="2269517" y="1869723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3"/>
          <p:cNvSpPr/>
          <p:nvPr/>
        </p:nvSpPr>
        <p:spPr>
          <a:xfrm>
            <a:off x="2034566" y="2103615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3"/>
          <p:cNvSpPr/>
          <p:nvPr/>
        </p:nvSpPr>
        <p:spPr>
          <a:xfrm>
            <a:off x="3822093" y="1168047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/>
          <p:nvPr/>
        </p:nvSpPr>
        <p:spPr>
          <a:xfrm>
            <a:off x="3593494" y="1401939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3"/>
          <p:cNvSpPr/>
          <p:nvPr/>
        </p:nvSpPr>
        <p:spPr>
          <a:xfrm>
            <a:off x="3364894" y="1635831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3"/>
          <p:cNvSpPr/>
          <p:nvPr/>
        </p:nvSpPr>
        <p:spPr>
          <a:xfrm>
            <a:off x="3129942" y="1869723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/>
          <p:nvPr/>
        </p:nvSpPr>
        <p:spPr>
          <a:xfrm>
            <a:off x="2894992" y="2103615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3"/>
          <p:cNvSpPr/>
          <p:nvPr/>
        </p:nvSpPr>
        <p:spPr>
          <a:xfrm>
            <a:off x="3542693" y="1168047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3"/>
          <p:cNvSpPr/>
          <p:nvPr/>
        </p:nvSpPr>
        <p:spPr>
          <a:xfrm>
            <a:off x="3314094" y="1401939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3"/>
          <p:cNvSpPr/>
          <p:nvPr/>
        </p:nvSpPr>
        <p:spPr>
          <a:xfrm>
            <a:off x="3085494" y="1635831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/>
          <p:nvPr/>
        </p:nvSpPr>
        <p:spPr>
          <a:xfrm>
            <a:off x="2850542" y="1869723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>
            <a:off x="2615592" y="2103615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3"/>
          <p:cNvSpPr/>
          <p:nvPr/>
        </p:nvSpPr>
        <p:spPr>
          <a:xfrm>
            <a:off x="4628545" y="1168047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/>
          <p:nvPr/>
        </p:nvSpPr>
        <p:spPr>
          <a:xfrm>
            <a:off x="4399946" y="1401939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3"/>
          <p:cNvSpPr/>
          <p:nvPr/>
        </p:nvSpPr>
        <p:spPr>
          <a:xfrm>
            <a:off x="4171346" y="1635831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3"/>
          <p:cNvSpPr/>
          <p:nvPr/>
        </p:nvSpPr>
        <p:spPr>
          <a:xfrm>
            <a:off x="3936394" y="1869723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3"/>
          <p:cNvSpPr/>
          <p:nvPr/>
        </p:nvSpPr>
        <p:spPr>
          <a:xfrm>
            <a:off x="3701444" y="2103615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3"/>
          <p:cNvSpPr/>
          <p:nvPr/>
        </p:nvSpPr>
        <p:spPr>
          <a:xfrm>
            <a:off x="4349145" y="1168047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3"/>
          <p:cNvSpPr/>
          <p:nvPr/>
        </p:nvSpPr>
        <p:spPr>
          <a:xfrm>
            <a:off x="4120546" y="1401939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3"/>
          <p:cNvSpPr/>
          <p:nvPr/>
        </p:nvSpPr>
        <p:spPr>
          <a:xfrm>
            <a:off x="3891946" y="1635831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3656994" y="1869723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/>
          <p:nvPr/>
        </p:nvSpPr>
        <p:spPr>
          <a:xfrm>
            <a:off x="3422044" y="2103615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>
            <a:off x="5209570" y="1168047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3"/>
          <p:cNvSpPr/>
          <p:nvPr/>
        </p:nvSpPr>
        <p:spPr>
          <a:xfrm>
            <a:off x="4980972" y="1401939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3"/>
          <p:cNvSpPr/>
          <p:nvPr/>
        </p:nvSpPr>
        <p:spPr>
          <a:xfrm>
            <a:off x="4752372" y="1635831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3"/>
          <p:cNvSpPr/>
          <p:nvPr/>
        </p:nvSpPr>
        <p:spPr>
          <a:xfrm>
            <a:off x="4517420" y="1869723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3"/>
          <p:cNvSpPr/>
          <p:nvPr/>
        </p:nvSpPr>
        <p:spPr>
          <a:xfrm>
            <a:off x="4282469" y="2103615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3"/>
          <p:cNvSpPr/>
          <p:nvPr/>
        </p:nvSpPr>
        <p:spPr>
          <a:xfrm>
            <a:off x="4930170" y="1168047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3"/>
          <p:cNvSpPr/>
          <p:nvPr/>
        </p:nvSpPr>
        <p:spPr>
          <a:xfrm>
            <a:off x="4701572" y="1401939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3"/>
          <p:cNvSpPr/>
          <p:nvPr/>
        </p:nvSpPr>
        <p:spPr>
          <a:xfrm>
            <a:off x="4472972" y="1635831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3"/>
          <p:cNvSpPr/>
          <p:nvPr/>
        </p:nvSpPr>
        <p:spPr>
          <a:xfrm>
            <a:off x="4238020" y="1869723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3"/>
          <p:cNvSpPr/>
          <p:nvPr/>
        </p:nvSpPr>
        <p:spPr>
          <a:xfrm>
            <a:off x="4003069" y="2103615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3"/>
          <p:cNvSpPr/>
          <p:nvPr/>
        </p:nvSpPr>
        <p:spPr>
          <a:xfrm>
            <a:off x="5908073" y="1168047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3"/>
          <p:cNvSpPr/>
          <p:nvPr/>
        </p:nvSpPr>
        <p:spPr>
          <a:xfrm>
            <a:off x="5679474" y="1401939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3"/>
          <p:cNvSpPr/>
          <p:nvPr/>
        </p:nvSpPr>
        <p:spPr>
          <a:xfrm>
            <a:off x="5450874" y="1635831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3"/>
          <p:cNvSpPr/>
          <p:nvPr/>
        </p:nvSpPr>
        <p:spPr>
          <a:xfrm>
            <a:off x="5215922" y="1869723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3"/>
          <p:cNvSpPr/>
          <p:nvPr/>
        </p:nvSpPr>
        <p:spPr>
          <a:xfrm>
            <a:off x="4980972" y="2103615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3"/>
          <p:cNvSpPr/>
          <p:nvPr/>
        </p:nvSpPr>
        <p:spPr>
          <a:xfrm>
            <a:off x="5628673" y="1168047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3"/>
          <p:cNvSpPr/>
          <p:nvPr/>
        </p:nvSpPr>
        <p:spPr>
          <a:xfrm>
            <a:off x="5400074" y="1401939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3"/>
          <p:cNvSpPr/>
          <p:nvPr/>
        </p:nvSpPr>
        <p:spPr>
          <a:xfrm>
            <a:off x="5171474" y="1635831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3"/>
          <p:cNvSpPr/>
          <p:nvPr/>
        </p:nvSpPr>
        <p:spPr>
          <a:xfrm>
            <a:off x="4936522" y="1869723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3"/>
          <p:cNvSpPr/>
          <p:nvPr/>
        </p:nvSpPr>
        <p:spPr>
          <a:xfrm>
            <a:off x="4701572" y="2103615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3"/>
          <p:cNvSpPr/>
          <p:nvPr/>
        </p:nvSpPr>
        <p:spPr>
          <a:xfrm>
            <a:off x="6489098" y="1168047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3"/>
          <p:cNvSpPr/>
          <p:nvPr/>
        </p:nvSpPr>
        <p:spPr>
          <a:xfrm>
            <a:off x="6260500" y="1401939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3"/>
          <p:cNvSpPr/>
          <p:nvPr/>
        </p:nvSpPr>
        <p:spPr>
          <a:xfrm>
            <a:off x="6031900" y="1635831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3"/>
          <p:cNvSpPr/>
          <p:nvPr/>
        </p:nvSpPr>
        <p:spPr>
          <a:xfrm>
            <a:off x="5796948" y="1869723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3"/>
          <p:cNvSpPr/>
          <p:nvPr/>
        </p:nvSpPr>
        <p:spPr>
          <a:xfrm>
            <a:off x="5561997" y="2103615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3"/>
          <p:cNvSpPr/>
          <p:nvPr/>
        </p:nvSpPr>
        <p:spPr>
          <a:xfrm>
            <a:off x="6209698" y="1168047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3"/>
          <p:cNvSpPr/>
          <p:nvPr/>
        </p:nvSpPr>
        <p:spPr>
          <a:xfrm>
            <a:off x="5981100" y="1401939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3"/>
          <p:cNvSpPr/>
          <p:nvPr/>
        </p:nvSpPr>
        <p:spPr>
          <a:xfrm>
            <a:off x="5752500" y="1635831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3"/>
          <p:cNvSpPr/>
          <p:nvPr/>
        </p:nvSpPr>
        <p:spPr>
          <a:xfrm>
            <a:off x="5517548" y="1869723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3"/>
          <p:cNvSpPr/>
          <p:nvPr/>
        </p:nvSpPr>
        <p:spPr>
          <a:xfrm>
            <a:off x="5282597" y="2103615"/>
            <a:ext cx="336549" cy="209551"/>
          </a:xfrm>
          <a:prstGeom prst="cube">
            <a:avLst>
              <a:gd fmla="val 70071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3"/>
          <p:cNvSpPr/>
          <p:nvPr/>
        </p:nvSpPr>
        <p:spPr>
          <a:xfrm rot="2160673">
            <a:off x="957218" y="2316338"/>
            <a:ext cx="295277" cy="628651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682D9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3"/>
          <p:cNvSpPr/>
          <p:nvPr/>
        </p:nvSpPr>
        <p:spPr>
          <a:xfrm rot="2160673">
            <a:off x="2232432" y="2316338"/>
            <a:ext cx="295277" cy="628651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682D9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3"/>
          <p:cNvSpPr/>
          <p:nvPr/>
        </p:nvSpPr>
        <p:spPr>
          <a:xfrm rot="2160673">
            <a:off x="3623084" y="2316338"/>
            <a:ext cx="295277" cy="628651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682D9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3"/>
          <p:cNvSpPr/>
          <p:nvPr/>
        </p:nvSpPr>
        <p:spPr>
          <a:xfrm rot="2160673">
            <a:off x="4902168" y="2316338"/>
            <a:ext cx="295277" cy="628651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682D9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3"/>
          <p:cNvSpPr txBox="1"/>
          <p:nvPr/>
        </p:nvSpPr>
        <p:spPr>
          <a:xfrm>
            <a:off x="1569904" y="3157714"/>
            <a:ext cx="151034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CXL NRAM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Controller</a:t>
            </a:r>
            <a:endParaRPr/>
          </a:p>
        </p:txBody>
      </p:sp>
      <p:sp>
        <p:nvSpPr>
          <p:cNvPr id="222" name="Google Shape;222;p13"/>
          <p:cNvSpPr txBox="1"/>
          <p:nvPr/>
        </p:nvSpPr>
        <p:spPr>
          <a:xfrm>
            <a:off x="1360298" y="4755897"/>
            <a:ext cx="1154995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Feeding the beast… massive bulk storage for memory pools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32GB all the way up to 8TB of DRAM-class non-volatile memory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