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787" r:id="rId2"/>
    <p:sldId id="1932" r:id="rId3"/>
    <p:sldId id="808" r:id="rId4"/>
    <p:sldId id="705" r:id="rId5"/>
    <p:sldId id="789" r:id="rId6"/>
    <p:sldId id="700" r:id="rId7"/>
    <p:sldId id="796" r:id="rId8"/>
    <p:sldId id="799" r:id="rId9"/>
    <p:sldId id="767" r:id="rId10"/>
    <p:sldId id="731" r:id="rId11"/>
    <p:sldId id="742" r:id="rId12"/>
    <p:sldId id="1940" r:id="rId13"/>
    <p:sldId id="714" r:id="rId14"/>
    <p:sldId id="1924" r:id="rId15"/>
    <p:sldId id="1929" r:id="rId16"/>
    <p:sldId id="1937" r:id="rId17"/>
    <p:sldId id="802" r:id="rId18"/>
    <p:sldId id="1927" r:id="rId19"/>
    <p:sldId id="805" r:id="rId20"/>
    <p:sldId id="800" r:id="rId21"/>
    <p:sldId id="732" r:id="rId22"/>
    <p:sldId id="821" r:id="rId23"/>
    <p:sldId id="1942" r:id="rId24"/>
    <p:sldId id="735" r:id="rId25"/>
    <p:sldId id="748" r:id="rId26"/>
    <p:sldId id="788" r:id="rId27"/>
    <p:sldId id="790" r:id="rId28"/>
    <p:sldId id="736" r:id="rId29"/>
    <p:sldId id="726" r:id="rId30"/>
    <p:sldId id="1935" r:id="rId31"/>
    <p:sldId id="1934" r:id="rId32"/>
    <p:sldId id="814" r:id="rId33"/>
    <p:sldId id="817" r:id="rId34"/>
    <p:sldId id="811" r:id="rId35"/>
    <p:sldId id="1941" r:id="rId36"/>
    <p:sldId id="798" r:id="rId37"/>
    <p:sldId id="795" r:id="rId38"/>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9ED3"/>
    <a:srgbClr val="4289CB"/>
    <a:srgbClr val="C5C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676"/>
  </p:normalViewPr>
  <p:slideViewPr>
    <p:cSldViewPr snapToGrid="0">
      <p:cViewPr>
        <p:scale>
          <a:sx n="87" d="100"/>
          <a:sy n="87" d="100"/>
        </p:scale>
        <p:origin x="1728" y="592"/>
      </p:cViewPr>
      <p:guideLst>
        <p:guide orient="horz" pos="2160"/>
        <p:guide pos="3840"/>
      </p:guideLst>
    </p:cSldViewPr>
  </p:slideViewPr>
  <p:notesTextViewPr>
    <p:cViewPr>
      <p:scale>
        <a:sx n="1" d="1"/>
        <a:sy n="1" d="1"/>
      </p:scale>
      <p:origin x="0" y="0"/>
    </p:cViewPr>
  </p:notesTextViewPr>
  <p:sorterViewPr>
    <p:cViewPr>
      <p:scale>
        <a:sx n="131" d="100"/>
        <a:sy n="131" d="100"/>
      </p:scale>
      <p:origin x="0" y="3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4E100-FB46-8F45-9D67-699295662BEE}"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E3D44-8740-5F41-AEEC-4FCCFD99178A}" type="slidenum">
              <a:rPr lang="en-US" smtClean="0"/>
              <a:t>‹#›</a:t>
            </a:fld>
            <a:endParaRPr lang="en-US"/>
          </a:p>
        </p:txBody>
      </p:sp>
    </p:spTree>
    <p:extLst>
      <p:ext uri="{BB962C8B-B14F-4D97-AF65-F5344CB8AC3E}">
        <p14:creationId xmlns:p14="http://schemas.microsoft.com/office/powerpoint/2010/main" val="359258384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E3D44-8740-5F41-AEEC-4FCCFD99178A}" type="slidenum">
              <a:rPr lang="en-US" smtClean="0"/>
              <a:t>7</a:t>
            </a:fld>
            <a:endParaRPr lang="en-US"/>
          </a:p>
        </p:txBody>
      </p:sp>
    </p:spTree>
    <p:extLst>
      <p:ext uri="{BB962C8B-B14F-4D97-AF65-F5344CB8AC3E}">
        <p14:creationId xmlns:p14="http://schemas.microsoft.com/office/powerpoint/2010/main" val="297955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Note: need to work on the </a:t>
            </a:r>
            <a:endParaRPr dirty="0"/>
          </a:p>
        </p:txBody>
      </p:sp>
      <p:sp>
        <p:nvSpPr>
          <p:cNvPr id="216" name="Shape 21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Helvetica" pitchFamily="-65"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Helvetica" pitchFamily="-65" charset="0"/>
              <a:ea typeface="+mn-ea"/>
              <a:cs typeface="+mn-cs"/>
            </a:endParaRPr>
          </a:p>
        </p:txBody>
      </p:sp>
    </p:spTree>
    <p:extLst>
      <p:ext uri="{BB962C8B-B14F-4D97-AF65-F5344CB8AC3E}">
        <p14:creationId xmlns:p14="http://schemas.microsoft.com/office/powerpoint/2010/main" val="387581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E3D44-8740-5F41-AEEC-4FCCFD99178A}" type="slidenum">
              <a:rPr lang="en-US" smtClean="0"/>
              <a:t>12</a:t>
            </a:fld>
            <a:endParaRPr lang="en-US"/>
          </a:p>
        </p:txBody>
      </p:sp>
    </p:spTree>
    <p:extLst>
      <p:ext uri="{BB962C8B-B14F-4D97-AF65-F5344CB8AC3E}">
        <p14:creationId xmlns:p14="http://schemas.microsoft.com/office/powerpoint/2010/main" val="68477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A2E3D44-8740-5F41-AEEC-4FCCFD99178A}" type="slidenum">
              <a:rPr lang="en-US" smtClean="0"/>
              <a:t>22</a:t>
            </a:fld>
            <a:endParaRPr lang="en-US"/>
          </a:p>
        </p:txBody>
      </p:sp>
    </p:spTree>
    <p:extLst>
      <p:ext uri="{BB962C8B-B14F-4D97-AF65-F5344CB8AC3E}">
        <p14:creationId xmlns:p14="http://schemas.microsoft.com/office/powerpoint/2010/main" val="168163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E3D44-8740-5F41-AEEC-4FCCFD99178A}" type="slidenum">
              <a:rPr lang="en-US" smtClean="0"/>
              <a:t>23</a:t>
            </a:fld>
            <a:endParaRPr lang="en-US"/>
          </a:p>
        </p:txBody>
      </p:sp>
    </p:spTree>
    <p:extLst>
      <p:ext uri="{BB962C8B-B14F-4D97-AF65-F5344CB8AC3E}">
        <p14:creationId xmlns:p14="http://schemas.microsoft.com/office/powerpoint/2010/main" val="329374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609600" y="1004891"/>
            <a:ext cx="10972800" cy="1143001"/>
          </a:xfrm>
          <a:prstGeom prst="rect">
            <a:avLst/>
          </a:prstGeom>
        </p:spPr>
        <p:txBody>
          <a:bodyPr/>
          <a:lstStyle/>
          <a:p>
            <a:r>
              <a:t>Title Text</a:t>
            </a:r>
          </a:p>
        </p:txBody>
      </p:sp>
      <p:sp>
        <p:nvSpPr>
          <p:cNvPr id="23" name="Body Level One…"/>
          <p:cNvSpPr txBox="1">
            <a:spLocks noGrp="1"/>
          </p:cNvSpPr>
          <p:nvPr>
            <p:ph type="body" sz="quarter" idx="1"/>
          </p:nvPr>
        </p:nvSpPr>
        <p:spPr>
          <a:xfrm>
            <a:off x="387837" y="52506"/>
            <a:ext cx="7638567" cy="552223"/>
          </a:xfrm>
          <a:prstGeom prst="rect">
            <a:avLst/>
          </a:prstGeom>
        </p:spPr>
        <p:txBody>
          <a:bodyP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xfrm>
            <a:off x="11816936" y="6498358"/>
            <a:ext cx="280416" cy="276999"/>
          </a:xfrm>
          <a:prstGeom prst="rect">
            <a:avLst/>
          </a:prstGeom>
        </p:spPr>
        <p:txBody>
          <a:bodyPr/>
          <a:lstStyle>
            <a:lvl1pPr algn="ctr">
              <a:defRPr/>
            </a:lvl1pPr>
          </a:lstStyle>
          <a:p>
            <a:fld id="{86CB4B4D-7CA3-9044-876B-883B54F8677D}" type="slidenum">
              <a:rPr lang="uk-UA" smtClean="0">
                <a:latin typeface="Calibri"/>
                <a:ea typeface="Calibri"/>
                <a:cs typeface="Calibri"/>
              </a:rPr>
              <a:pPr/>
              <a:t>‹#›</a:t>
            </a:fld>
            <a:endParaRPr lang="uk-UA" dirty="0">
              <a:latin typeface="Calibri"/>
              <a:ea typeface="Calibri"/>
              <a:cs typeface="Calibri"/>
            </a:endParaRPr>
          </a:p>
        </p:txBody>
      </p:sp>
    </p:spTree>
    <p:extLst>
      <p:ext uri="{BB962C8B-B14F-4D97-AF65-F5344CB8AC3E}">
        <p14:creationId xmlns:p14="http://schemas.microsoft.com/office/powerpoint/2010/main" val="303637244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Layout Blank">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425244" y="296528"/>
            <a:ext cx="11341513" cy="651115"/>
          </a:xfrm>
          <a:prstGeom prst="rect">
            <a:avLst/>
          </a:prstGeom>
        </p:spPr>
        <p:txBody>
          <a:bodyPr/>
          <a:lstStyle>
            <a:lvl1pPr>
              <a:defRPr sz="3200" b="0" baseline="0">
                <a:solidFill>
                  <a:schemeClr val="bg1"/>
                </a:solidFill>
                <a:latin typeface="Arial" panose="020B0604020202020204" pitchFamily="34" charset="0"/>
                <a:cs typeface="Arial" panose="020B0604020202020204" pitchFamily="34" charset="0"/>
              </a:defRPr>
            </a:lvl1pPr>
          </a:lstStyle>
          <a:p>
            <a:r>
              <a:rPr lang="en-US" dirty="0"/>
              <a:t>Add Title</a:t>
            </a:r>
          </a:p>
        </p:txBody>
      </p:sp>
      <p:sp>
        <p:nvSpPr>
          <p:cNvPr id="2" name="Slide Number Placeholder 1"/>
          <p:cNvSpPr>
            <a:spLocks noGrp="1"/>
          </p:cNvSpPr>
          <p:nvPr>
            <p:ph type="sldNum" sz="quarter" idx="15"/>
          </p:nvPr>
        </p:nvSpPr>
        <p:spPr/>
        <p:txBody>
          <a:bodyPr/>
          <a:lstStyle/>
          <a:p>
            <a:fld id="{393E1BCC-2816-45B4-8D31-D7A6B67A321F}" type="slidenum">
              <a:rPr lang="en-US" smtClean="0"/>
              <a:t>‹#›</a:t>
            </a:fld>
            <a:endParaRPr lang="en-US" dirty="0"/>
          </a:p>
        </p:txBody>
      </p:sp>
    </p:spTree>
    <p:extLst>
      <p:ext uri="{BB962C8B-B14F-4D97-AF65-F5344CB8AC3E}">
        <p14:creationId xmlns:p14="http://schemas.microsoft.com/office/powerpoint/2010/main" val="1783001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963085" y="4406901"/>
            <a:ext cx="10363201" cy="1362075"/>
          </a:xfrm>
          <a:prstGeom prst="rect">
            <a:avLst/>
          </a:prstGeom>
        </p:spPr>
        <p:txBody>
          <a:bodyPr/>
          <a:lstStyle>
            <a:lvl1pPr algn="l">
              <a:defRPr sz="4000" b="1" cap="all"/>
            </a:lvl1pPr>
          </a:lstStyle>
          <a:p>
            <a:r>
              <a:t>Title Text</a:t>
            </a:r>
          </a:p>
        </p:txBody>
      </p:sp>
      <p:sp>
        <p:nvSpPr>
          <p:cNvPr id="32" name="Body Level One…"/>
          <p:cNvSpPr txBox="1">
            <a:spLocks noGrp="1"/>
          </p:cNvSpPr>
          <p:nvPr>
            <p:ph type="body" sz="quarter" idx="1"/>
          </p:nvPr>
        </p:nvSpPr>
        <p:spPr>
          <a:xfrm>
            <a:off x="963085" y="2906714"/>
            <a:ext cx="10363201" cy="1500188"/>
          </a:xfrm>
          <a:prstGeom prst="rect">
            <a:avLst/>
          </a:prstGeom>
        </p:spPr>
        <p:txBody>
          <a:bodyPr anchor="b">
            <a:normAutofit/>
          </a:bodyPr>
          <a:lstStyle>
            <a:lvl1pPr>
              <a:spcBef>
                <a:spcPts val="400"/>
              </a:spcBef>
              <a:defRPr sz="2000">
                <a:solidFill>
                  <a:srgbClr val="888888"/>
                </a:solidFill>
              </a:defRPr>
            </a:lvl1pPr>
            <a:lvl2pPr>
              <a:spcBef>
                <a:spcPts val="400"/>
              </a:spcBef>
              <a:defRPr sz="2000">
                <a:solidFill>
                  <a:srgbClr val="888888"/>
                </a:solidFill>
              </a:defRPr>
            </a:lvl2pPr>
            <a:lvl3pPr>
              <a:spcBef>
                <a:spcPts val="400"/>
              </a:spcBef>
              <a:defRPr sz="2000">
                <a:solidFill>
                  <a:srgbClr val="888888"/>
                </a:solidFill>
              </a:defRPr>
            </a:lvl3pPr>
            <a:lvl4pPr>
              <a:spcBef>
                <a:spcPts val="400"/>
              </a:spcBef>
              <a:defRPr sz="2000">
                <a:solidFill>
                  <a:srgbClr val="888888"/>
                </a:solidFill>
              </a:defRPr>
            </a:lvl4pPr>
            <a:lvl5pPr>
              <a:spcBef>
                <a:spcPts val="400"/>
              </a:spcBef>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00426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sz="half" idx="1"/>
          </p:nvPr>
        </p:nvSpPr>
        <p:spPr>
          <a:xfrm>
            <a:off x="609600" y="1600201"/>
            <a:ext cx="53848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345407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Body Level One…"/>
          <p:cNvSpPr txBox="1">
            <a:spLocks noGrp="1"/>
          </p:cNvSpPr>
          <p:nvPr>
            <p:ph type="body" sz="quarter" idx="1"/>
          </p:nvPr>
        </p:nvSpPr>
        <p:spPr>
          <a:xfrm>
            <a:off x="609600" y="1535113"/>
            <a:ext cx="5386917" cy="639763"/>
          </a:xfrm>
          <a:prstGeom prst="rect">
            <a:avLst/>
          </a:prstGeom>
        </p:spPr>
        <p:txBody>
          <a:bodyPr anchor="b">
            <a:normAutofit/>
          </a:bodyPr>
          <a:lstStyle>
            <a:lvl1pPr>
              <a:spcBef>
                <a:spcPts val="500"/>
              </a:spcBef>
              <a:defRPr sz="2400" b="1"/>
            </a:lvl1pPr>
            <a:lvl2pPr>
              <a:spcBef>
                <a:spcPts val="500"/>
              </a:spcBef>
              <a:defRPr sz="2400" b="1"/>
            </a:lvl2pPr>
            <a:lvl3pPr>
              <a:spcBef>
                <a:spcPts val="500"/>
              </a:spcBef>
              <a:defRPr sz="2400" b="1"/>
            </a:lvl3pPr>
            <a:lvl4pPr>
              <a:spcBef>
                <a:spcPts val="500"/>
              </a:spcBef>
              <a:defRPr sz="2400" b="1"/>
            </a:lvl4pPr>
            <a:lvl5pPr>
              <a:spcBef>
                <a:spcPts val="5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13"/>
          </p:nvPr>
        </p:nvSpPr>
        <p:spPr>
          <a:xfrm>
            <a:off x="6193369" y="1535113"/>
            <a:ext cx="5389033" cy="639763"/>
          </a:xfrm>
          <a:prstGeom prst="rect">
            <a:avLst/>
          </a:prstGeom>
        </p:spPr>
        <p:txBody>
          <a:bodyPr anchor="b">
            <a:normAutofit/>
          </a:bodyPr>
          <a:lstStyle>
            <a:lvl1pPr>
              <a:spcBef>
                <a:spcPts val="667"/>
              </a:spcBef>
              <a:defRPr sz="2400" b="1"/>
            </a:lvl1pPr>
          </a:lstStyle>
          <a:p>
            <a:pPr>
              <a:spcBef>
                <a:spcPts val="500"/>
              </a:spcBef>
              <a:defRPr sz="2400" b="1"/>
            </a:pP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92208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09600" y="273049"/>
            <a:ext cx="4011085" cy="1162051"/>
          </a:xfrm>
          <a:prstGeom prst="rect">
            <a:avLst/>
          </a:prstGeom>
        </p:spPr>
        <p:txBody>
          <a:bodyPr anchor="b"/>
          <a:lstStyle>
            <a:lvl1pPr algn="l">
              <a:defRPr sz="2000" b="1"/>
            </a:lvl1pPr>
          </a:lstStyle>
          <a:p>
            <a:r>
              <a:t>Title Text</a:t>
            </a:r>
          </a:p>
        </p:txBody>
      </p:sp>
      <p:sp>
        <p:nvSpPr>
          <p:cNvPr id="75" name="Body Level One…"/>
          <p:cNvSpPr txBox="1">
            <a:spLocks noGrp="1"/>
          </p:cNvSpPr>
          <p:nvPr>
            <p:ph type="body" idx="1"/>
          </p:nvPr>
        </p:nvSpPr>
        <p:spPr>
          <a:xfrm>
            <a:off x="4766733" y="273053"/>
            <a:ext cx="6815667" cy="5853113"/>
          </a:xfrm>
          <a:prstGeom prst="rect">
            <a:avLst/>
          </a:prstGeom>
        </p:spPr>
        <p:txBody>
          <a:bodyPr>
            <a:normAutofit/>
          </a:bodyPr>
          <a:lstStyle>
            <a:lvl1pPr>
              <a:spcBef>
                <a:spcPts val="700"/>
              </a:spcBef>
              <a:defRPr sz="3200"/>
            </a:lvl1pPr>
            <a:lvl2pPr>
              <a:spcBef>
                <a:spcPts val="700"/>
              </a:spcBef>
              <a:defRPr sz="3200"/>
            </a:lvl2pPr>
            <a:lvl3pPr>
              <a:spcBef>
                <a:spcPts val="700"/>
              </a:spcBef>
              <a:defRPr sz="3200"/>
            </a:lvl3pPr>
            <a:lvl4pPr>
              <a:spcBef>
                <a:spcPts val="700"/>
              </a:spcBef>
              <a:defRPr sz="3200"/>
            </a:lvl4pPr>
            <a:lvl5pPr>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half" idx="13"/>
          </p:nvPr>
        </p:nvSpPr>
        <p:spPr>
          <a:xfrm>
            <a:off x="609601" y="1435102"/>
            <a:ext cx="4011087" cy="4691063"/>
          </a:xfrm>
          <a:prstGeom prst="rect">
            <a:avLst/>
          </a:prstGeom>
        </p:spPr>
        <p:txBody>
          <a:bodyPr>
            <a:normAutofit/>
          </a:bodyPr>
          <a:lstStyle>
            <a:lvl1pPr>
              <a:spcBef>
                <a:spcPts val="400"/>
              </a:spcBef>
              <a:defRPr sz="1400"/>
            </a:lvl1pPr>
          </a:lstStyle>
          <a:p>
            <a:pPr>
              <a:spcBef>
                <a:spcPts val="300"/>
              </a:spcBef>
              <a:defRPr sz="1400"/>
            </a:pPr>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7515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Title Text"/>
          <p:cNvSpPr txBox="1">
            <a:spLocks noGrp="1"/>
          </p:cNvSpPr>
          <p:nvPr>
            <p:ph type="title"/>
          </p:nvPr>
        </p:nvSpPr>
        <p:spPr>
          <a:xfrm>
            <a:off x="2389720" y="4800600"/>
            <a:ext cx="7315201" cy="566739"/>
          </a:xfrm>
          <a:prstGeom prst="rect">
            <a:avLst/>
          </a:prstGeom>
        </p:spPr>
        <p:txBody>
          <a:bodyPr anchor="b"/>
          <a:lstStyle>
            <a:lvl1pPr algn="l">
              <a:defRPr sz="2000" b="1"/>
            </a:lvl1pPr>
          </a:lstStyle>
          <a:p>
            <a:r>
              <a:t>Title Text</a:t>
            </a:r>
          </a:p>
        </p:txBody>
      </p:sp>
      <p:sp>
        <p:nvSpPr>
          <p:cNvPr id="85" name="Picture Placeholder 2"/>
          <p:cNvSpPr>
            <a:spLocks noGrp="1"/>
          </p:cNvSpPr>
          <p:nvPr>
            <p:ph type="pic" sz="half" idx="13"/>
          </p:nvPr>
        </p:nvSpPr>
        <p:spPr>
          <a:xfrm>
            <a:off x="2389720" y="612775"/>
            <a:ext cx="7315201" cy="4114800"/>
          </a:xfrm>
          <a:prstGeom prst="rect">
            <a:avLst/>
          </a:prstGeom>
        </p:spPr>
        <p:txBody>
          <a:bodyPr lIns="91436" rIns="91436"/>
          <a:lstStyle/>
          <a:p>
            <a:endParaRPr/>
          </a:p>
        </p:txBody>
      </p:sp>
      <p:sp>
        <p:nvSpPr>
          <p:cNvPr id="86" name="Body Level One…"/>
          <p:cNvSpPr txBox="1">
            <a:spLocks noGrp="1"/>
          </p:cNvSpPr>
          <p:nvPr>
            <p:ph type="body" sz="quarter" idx="1"/>
          </p:nvPr>
        </p:nvSpPr>
        <p:spPr>
          <a:xfrm>
            <a:off x="2389720" y="5367339"/>
            <a:ext cx="7315201" cy="804863"/>
          </a:xfrm>
          <a:prstGeom prst="rect">
            <a:avLst/>
          </a:prstGeom>
        </p:spPr>
        <p:txBody>
          <a:bodyPr>
            <a:normAutofit/>
          </a:bodyPr>
          <a:lstStyle>
            <a:lvl1pPr>
              <a:spcBef>
                <a:spcPts val="300"/>
              </a:spcBef>
              <a:defRPr sz="1500"/>
            </a:lvl1pPr>
            <a:lvl2pPr>
              <a:spcBef>
                <a:spcPts val="300"/>
              </a:spcBef>
              <a:defRPr sz="1500"/>
            </a:lvl2pPr>
            <a:lvl3pPr>
              <a:spcBef>
                <a:spcPts val="300"/>
              </a:spcBef>
              <a:defRPr sz="1500"/>
            </a:lvl3pPr>
            <a:lvl4pPr>
              <a:spcBef>
                <a:spcPts val="300"/>
              </a:spcBef>
              <a:defRPr sz="1500"/>
            </a:lvl4pPr>
            <a:lvl5pPr>
              <a:spcBef>
                <a:spcPts val="300"/>
              </a:spcBef>
              <a:defRPr sz="15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740861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4" name="Title Text"/>
          <p:cNvSpPr txBox="1">
            <a:spLocks noGrp="1"/>
          </p:cNvSpPr>
          <p:nvPr>
            <p:ph type="title"/>
          </p:nvPr>
        </p:nvSpPr>
        <p:spPr>
          <a:prstGeom prst="rect">
            <a:avLst/>
          </a:prstGeom>
        </p:spPr>
        <p:txBody>
          <a:bodyPr/>
          <a:lstStyle/>
          <a:p>
            <a:r>
              <a:t>Title Text</a:t>
            </a:r>
          </a:p>
        </p:txBody>
      </p:sp>
      <p:sp>
        <p:nvSpPr>
          <p:cNvPr id="95" name="Body Level One…"/>
          <p:cNvSpPr txBox="1">
            <a:spLocks noGrp="1"/>
          </p:cNvSpPr>
          <p:nvPr>
            <p:ph type="body" sz="quarter" idx="1"/>
          </p:nvPr>
        </p:nvSpPr>
        <p:spPr>
          <a:xfrm>
            <a:off x="387837" y="52506"/>
            <a:ext cx="7638567" cy="55222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5567777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8839200" y="274638"/>
            <a:ext cx="2743200" cy="5851527"/>
          </a:xfrm>
          <a:prstGeom prst="rect">
            <a:avLst/>
          </a:prstGeom>
        </p:spPr>
        <p:txBody>
          <a:bodyPr/>
          <a:lstStyle/>
          <a:p>
            <a:r>
              <a:t>Title Text</a:t>
            </a:r>
          </a:p>
        </p:txBody>
      </p:sp>
      <p:sp>
        <p:nvSpPr>
          <p:cNvPr id="104" name="Body Level One…"/>
          <p:cNvSpPr txBox="1">
            <a:spLocks noGrp="1"/>
          </p:cNvSpPr>
          <p:nvPr>
            <p:ph type="body" idx="1"/>
          </p:nvPr>
        </p:nvSpPr>
        <p:spPr>
          <a:xfrm>
            <a:off x="609600" y="274638"/>
            <a:ext cx="8026400" cy="585152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108990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52C9-EBD9-3E40-98E1-F2EE5F7DF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1AF092-54BA-4544-BC71-016F5250D6DC}"/>
              </a:ext>
            </a:extLst>
          </p:cNvPr>
          <p:cNvSpPr>
            <a:spLocks noGrp="1"/>
          </p:cNvSpPr>
          <p:nvPr>
            <p:ph type="dt" sz="half" idx="10"/>
          </p:nvPr>
        </p:nvSpPr>
        <p:spPr>
          <a:xfrm>
            <a:off x="838200" y="6356352"/>
            <a:ext cx="2743200" cy="365125"/>
          </a:xfrm>
          <a:prstGeom prst="rect">
            <a:avLst/>
          </a:prstGeom>
        </p:spPr>
        <p:txBody>
          <a:bodyPr lIns="91438" tIns="45719" rIns="91438" bIns="45719"/>
          <a:lstStyle/>
          <a:p>
            <a:fld id="{CA443299-C367-B44B-852E-8FA23A2E9554}" type="datetimeFigureOut">
              <a:rPr lang="en-US" smtClean="0"/>
              <a:t>1/18/23</a:t>
            </a:fld>
            <a:endParaRPr lang="en-US"/>
          </a:p>
        </p:txBody>
      </p:sp>
      <p:sp>
        <p:nvSpPr>
          <p:cNvPr id="4" name="Footer Placeholder 3">
            <a:extLst>
              <a:ext uri="{FF2B5EF4-FFF2-40B4-BE49-F238E27FC236}">
                <a16:creationId xmlns:a16="http://schemas.microsoft.com/office/drawing/2014/main" id="{1BEEF796-0C89-7745-B88E-99E1AE18E797}"/>
              </a:ext>
            </a:extLst>
          </p:cNvPr>
          <p:cNvSpPr>
            <a:spLocks noGrp="1"/>
          </p:cNvSpPr>
          <p:nvPr>
            <p:ph type="ftr" sz="quarter" idx="11"/>
          </p:nvPr>
        </p:nvSpPr>
        <p:spPr>
          <a:xfrm>
            <a:off x="4038600" y="6356352"/>
            <a:ext cx="4114800" cy="365125"/>
          </a:xfrm>
          <a:prstGeom prst="rect">
            <a:avLst/>
          </a:prstGeom>
        </p:spPr>
        <p:txBody>
          <a:bodyPr lIns="91438" tIns="45719" rIns="91438" bIns="45719"/>
          <a:lstStyle/>
          <a:p>
            <a:endParaRPr lang="en-US"/>
          </a:p>
        </p:txBody>
      </p:sp>
      <p:sp>
        <p:nvSpPr>
          <p:cNvPr id="5" name="Slide Number Placeholder 4">
            <a:extLst>
              <a:ext uri="{FF2B5EF4-FFF2-40B4-BE49-F238E27FC236}">
                <a16:creationId xmlns:a16="http://schemas.microsoft.com/office/drawing/2014/main" id="{44FF1F85-4C92-274F-8999-5AED09CF7FAF}"/>
              </a:ext>
            </a:extLst>
          </p:cNvPr>
          <p:cNvSpPr>
            <a:spLocks noGrp="1"/>
          </p:cNvSpPr>
          <p:nvPr>
            <p:ph type="sldNum" sz="quarter" idx="12"/>
          </p:nvPr>
        </p:nvSpPr>
        <p:spPr/>
        <p:txBody>
          <a:bodyPr/>
          <a:lstStyle/>
          <a:p>
            <a:fld id="{D8BA31C0-C4EC-EC4F-8529-897935C3CE92}" type="slidenum">
              <a:rPr lang="en-US" smtClean="0"/>
              <a:t>‹#›</a:t>
            </a:fld>
            <a:endParaRPr lang="en-US"/>
          </a:p>
        </p:txBody>
      </p:sp>
    </p:spTree>
    <p:extLst>
      <p:ext uri="{BB962C8B-B14F-4D97-AF65-F5344CB8AC3E}">
        <p14:creationId xmlns:p14="http://schemas.microsoft.com/office/powerpoint/2010/main" val="50749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8"/>
          <p:cNvSpPr/>
          <p:nvPr/>
        </p:nvSpPr>
        <p:spPr>
          <a:xfrm flipV="1">
            <a:off x="-1" y="617537"/>
            <a:ext cx="12192001" cy="1"/>
          </a:xfrm>
          <a:prstGeom prst="line">
            <a:avLst/>
          </a:prstGeom>
          <a:ln w="25400">
            <a:solidFill>
              <a:srgbClr val="376092"/>
            </a:solidFill>
          </a:ln>
        </p:spPr>
        <p:txBody>
          <a:bodyPr lIns="45718" tIns="45719" rIns="45718" bIns="45719"/>
          <a:lstStyle/>
          <a:p>
            <a:pPr defTabSz="457189" hangingPunct="0"/>
            <a:endParaRPr kern="0">
              <a:solidFill>
                <a:srgbClr val="000000"/>
              </a:solidFill>
              <a:latin typeface="Calibri"/>
              <a:ea typeface="Calibri"/>
              <a:cs typeface="Calibri"/>
              <a:sym typeface="Calibri"/>
            </a:endParaRPr>
          </a:p>
        </p:txBody>
      </p:sp>
      <p:sp>
        <p:nvSpPr>
          <p:cNvPr id="4" name="Title Text"/>
          <p:cNvSpPr txBox="1">
            <a:spLocks noGrp="1"/>
          </p:cNvSpPr>
          <p:nvPr>
            <p:ph type="title"/>
          </p:nvPr>
        </p:nvSpPr>
        <p:spPr>
          <a:xfrm>
            <a:off x="609600" y="274641"/>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9" rIns="45718" bIns="45719">
            <a:normAutofit/>
          </a:bodyPr>
          <a:lstStyle/>
          <a:p>
            <a:r>
              <a:t>Title Text</a:t>
            </a:r>
          </a:p>
        </p:txBody>
      </p:sp>
      <p:sp>
        <p:nvSpPr>
          <p:cNvPr id="6"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9" rIns="45718" bIns="45719"/>
          <a:lstStyle/>
          <a:p>
            <a:r>
              <a:t>Body Level One</a:t>
            </a:r>
          </a:p>
          <a:p>
            <a:pPr lvl="1"/>
            <a:r>
              <a:t>Body Level Two</a:t>
            </a:r>
          </a:p>
          <a:p>
            <a:pPr lvl="2"/>
            <a:r>
              <a:t>Body Level Three</a:t>
            </a:r>
          </a:p>
          <a:p>
            <a:pPr lvl="3"/>
            <a:r>
              <a:t>Body Level Four</a:t>
            </a:r>
          </a:p>
          <a:p>
            <a:pPr lvl="4"/>
            <a:r>
              <a:t>Body Level Five</a:t>
            </a:r>
          </a:p>
        </p:txBody>
      </p:sp>
      <p:sp>
        <p:nvSpPr>
          <p:cNvPr id="7" name="Rectangle 6"/>
          <p:cNvSpPr/>
          <p:nvPr userDrawn="1"/>
        </p:nvSpPr>
        <p:spPr>
          <a:xfrm>
            <a:off x="0" y="-25249"/>
            <a:ext cx="12192001" cy="642788"/>
          </a:xfrm>
          <a:prstGeom prst="rect">
            <a:avLst/>
          </a:prstGeom>
          <a:solidFill>
            <a:schemeClr val="accent1">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ctr">
            <a:spAutoFit/>
          </a:bodyPr>
          <a:lstStyle/>
          <a:p>
            <a:pPr defTabSz="457189" hangingPunct="0"/>
            <a:endParaRPr lang="en-US" kern="0">
              <a:solidFill>
                <a:srgbClr val="000000"/>
              </a:solidFill>
              <a:latin typeface="Calibri"/>
              <a:ea typeface="Calibri"/>
              <a:cs typeface="Calibri"/>
              <a:sym typeface="Calibri"/>
            </a:endParaRPr>
          </a:p>
        </p:txBody>
      </p:sp>
      <p:sp>
        <p:nvSpPr>
          <p:cNvPr id="5" name="Slide Number"/>
          <p:cNvSpPr txBox="1">
            <a:spLocks noGrp="1"/>
          </p:cNvSpPr>
          <p:nvPr>
            <p:ph type="sldNum" sz="quarter" idx="2"/>
          </p:nvPr>
        </p:nvSpPr>
        <p:spPr>
          <a:xfrm>
            <a:off x="11715140" y="6415714"/>
            <a:ext cx="280416" cy="276999"/>
          </a:xfrm>
          <a:prstGeom prst="rect">
            <a:avLst/>
          </a:prstGeom>
          <a:ln w="12700">
            <a:miter lim="400000"/>
          </a:ln>
        </p:spPr>
        <p:txBody>
          <a:bodyPr wrap="none" lIns="45718" tIns="45719" rIns="45718" bIns="45719" anchor="ctr">
            <a:spAutoFit/>
          </a:bodyPr>
          <a:lstStyle>
            <a:lvl1pPr algn="r">
              <a:defRPr sz="1200">
                <a:solidFill>
                  <a:srgbClr val="888888"/>
                </a:solidFill>
              </a:defRPr>
            </a:lvl1pPr>
          </a:lstStyle>
          <a:p>
            <a:pPr defTabSz="457189" hangingPunct="0"/>
            <a:fld id="{86CB4B4D-7CA3-9044-876B-883B54F8677D}" type="slidenum">
              <a:rPr lang="uk-UA" kern="0" smtClean="0">
                <a:latin typeface="Calibri"/>
                <a:ea typeface="Calibri"/>
                <a:cs typeface="Calibri"/>
                <a:sym typeface="Calibri"/>
              </a:rPr>
              <a:pPr defTabSz="457189" hangingPunct="0"/>
              <a:t>‹#›</a:t>
            </a:fld>
            <a:endParaRPr lang="uk-UA" kern="0">
              <a:latin typeface="Calibri"/>
              <a:ea typeface="Calibri"/>
              <a:cs typeface="Calibri"/>
              <a:sym typeface="Calibri"/>
            </a:endParaRPr>
          </a:p>
        </p:txBody>
      </p:sp>
    </p:spTree>
    <p:extLst>
      <p:ext uri="{BB962C8B-B14F-4D97-AF65-F5344CB8AC3E}">
        <p14:creationId xmlns:p14="http://schemas.microsoft.com/office/powerpoint/2010/main" val="13733627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69" r:id="rId7"/>
    <p:sldLayoutId id="2147483670" r:id="rId8"/>
    <p:sldLayoutId id="2147483691" r:id="rId9"/>
    <p:sldLayoutId id="2147483692" r:id="rId10"/>
  </p:sldLayoutIdLst>
  <p:transition spd="med"/>
  <p:txStyles>
    <p:titleStyle>
      <a:lvl1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0" marR="0" indent="0"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1pPr>
      <a:lvl2pPr marL="0" marR="0" indent="457189"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2pPr>
      <a:lvl3pPr marL="0" marR="0" indent="914377"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3pPr>
      <a:lvl4pPr marL="0" marR="0" indent="1371566"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4pPr>
      <a:lvl5pPr marL="0" marR="0" indent="1828754"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5pPr>
      <a:lvl6pPr marL="2605974" marR="0" indent="-320031"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6pPr>
      <a:lvl7pPr marL="3063162" marR="0" indent="-320031"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7pPr>
      <a:lvl8pPr marL="3520352" marR="0" indent="-320032"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8pPr>
      <a:lvl9pPr marL="3977541" marR="0" indent="-320032"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9pPr>
    </p:bodyStyle>
    <p:otherStyle>
      <a:lvl1pPr marL="0" marR="0" indent="0"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189"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377"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566"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754"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943"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131"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320"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509"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tiff"/><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tiff"/><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jpeg"/><Relationship Id="rId12" Type="http://schemas.openxmlformats.org/officeDocument/2006/relationships/image" Target="../media/image19.tiff"/><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emf"/><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tiff"/><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tiff"/><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6118" y="2031865"/>
            <a:ext cx="9261119"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2400" b="1" dirty="0">
                <a:solidFill>
                  <a:srgbClr val="149ED3"/>
                </a:solidFill>
              </a:rPr>
              <a:t>The CHIPS Act</a:t>
            </a:r>
          </a:p>
          <a:p>
            <a:pPr algn="ctr" defTabSz="457189" hangingPunct="0"/>
            <a:r>
              <a:rPr lang="en-US" sz="2400" b="1" dirty="0">
                <a:solidFill>
                  <a:srgbClr val="149ED3"/>
                </a:solidFill>
              </a:rPr>
              <a:t>How we got here and why we need to</a:t>
            </a:r>
          </a:p>
          <a:p>
            <a:pPr algn="ctr" defTabSz="457189" hangingPunct="0"/>
            <a:r>
              <a:rPr lang="en-US" sz="2400" b="1" dirty="0">
                <a:solidFill>
                  <a:srgbClr val="149ED3"/>
                </a:solidFill>
              </a:rPr>
              <a:t>build a robust chiplet ecosystem</a:t>
            </a:r>
          </a:p>
          <a:p>
            <a:pPr algn="ctr" defTabSz="457189" hangingPunct="0"/>
            <a:endParaRPr lang="en-US" sz="2400" dirty="0">
              <a:solidFill>
                <a:srgbClr val="149ED3"/>
              </a:solidFill>
              <a:latin typeface="+mj-lt"/>
              <a:ea typeface="+mj-ea"/>
              <a:cs typeface="+mj-cs"/>
              <a:sym typeface="Calibri"/>
            </a:endParaRPr>
          </a:p>
          <a:p>
            <a:pPr algn="ctr" defTabSz="457189" hangingPunct="0"/>
            <a:endParaRPr lang="en-US" sz="1200" dirty="0">
              <a:solidFill>
                <a:srgbClr val="149ED3"/>
              </a:solidFill>
              <a:latin typeface="+mj-lt"/>
              <a:ea typeface="+mj-ea"/>
              <a:cs typeface="+mj-cs"/>
              <a:sym typeface="Calibri"/>
            </a:endParaRPr>
          </a:p>
          <a:p>
            <a:pPr algn="ctr" defTabSz="457189" hangingPunct="0"/>
            <a:r>
              <a:rPr lang="en-US" sz="2400" b="1" dirty="0">
                <a:solidFill>
                  <a:srgbClr val="149ED3"/>
                </a:solidFill>
                <a:sym typeface="Calibri"/>
              </a:rPr>
              <a:t>Daniel Armbrust</a:t>
            </a:r>
            <a:endParaRPr lang="en-US" sz="2400" b="1" dirty="0">
              <a:solidFill>
                <a:srgbClr val="149ED3"/>
              </a:solidFill>
              <a:latin typeface="+mn-ea"/>
              <a:cs typeface="+mj-cs"/>
              <a:sym typeface="Calibri"/>
            </a:endParaRPr>
          </a:p>
          <a:p>
            <a:pPr algn="ctr" defTabSz="457189" hangingPunct="0"/>
            <a:endParaRPr lang="en-US" sz="2400" b="1" dirty="0">
              <a:solidFill>
                <a:srgbClr val="3366FF"/>
              </a:solidFill>
              <a:sym typeface="Calibri"/>
            </a:endParaRPr>
          </a:p>
          <a:p>
            <a:pPr algn="ctr" defTabSz="457189" hangingPunct="0"/>
            <a:endParaRPr lang="en-US" sz="2400" dirty="0">
              <a:solidFill>
                <a:srgbClr val="000000"/>
              </a:solidFill>
              <a:latin typeface="+mj-lt"/>
              <a:ea typeface="+mj-ea"/>
              <a:cs typeface="+mj-cs"/>
              <a:sym typeface="Calibri"/>
            </a:endParaRPr>
          </a:p>
          <a:p>
            <a:pPr algn="ctr" defTabSz="457189" hangingPunct="0"/>
            <a:endParaRPr lang="en-US" sz="2400" b="1" dirty="0">
              <a:solidFill>
                <a:schemeClr val="accent1">
                  <a:lumMod val="60000"/>
                  <a:lumOff val="40000"/>
                </a:schemeClr>
              </a:solidFill>
              <a:latin typeface="+mn-ea"/>
              <a:cs typeface="+mj-cs"/>
              <a:sym typeface="Calibri"/>
            </a:endParaRPr>
          </a:p>
          <a:p>
            <a:pPr algn="ctr" defTabSz="457189" hangingPunct="0"/>
            <a:endParaRPr lang="en-US" sz="2400" dirty="0">
              <a:solidFill>
                <a:srgbClr val="000000"/>
              </a:solidFill>
              <a:latin typeface="+mj-lt"/>
              <a:ea typeface="+mj-ea"/>
              <a:cs typeface="+mj-cs"/>
              <a:sym typeface="Calibri"/>
            </a:endParaRPr>
          </a:p>
          <a:p>
            <a:pPr algn="ctr" defTabSz="457189" hangingPunct="0"/>
            <a:r>
              <a:rPr lang="en-US" sz="2400" i="1" dirty="0">
                <a:latin typeface="+mj-lt"/>
              </a:rPr>
              <a:t>Chiplet Summit, San Jose CA</a:t>
            </a:r>
          </a:p>
          <a:p>
            <a:pPr algn="ctr" defTabSz="457189" hangingPunct="0"/>
            <a:r>
              <a:rPr lang="mr-IN" sz="2400" i="1" dirty="0">
                <a:latin typeface="+mj-lt"/>
              </a:rPr>
              <a:t>–</a:t>
            </a:r>
            <a:r>
              <a:rPr lang="en-US" sz="2400" i="1" dirty="0">
                <a:latin typeface="+mj-lt"/>
              </a:rPr>
              <a:t>   Jan 25, 2023   </a:t>
            </a:r>
            <a:r>
              <a:rPr lang="mr-IN" sz="2400" i="1" dirty="0"/>
              <a:t>–</a:t>
            </a:r>
            <a:endParaRPr lang="en-US" sz="2400" i="1" dirty="0">
              <a:latin typeface="+mj-lt"/>
            </a:endParaRPr>
          </a:p>
          <a:p>
            <a:pPr algn="ctr" defTabSz="457189" hangingPunct="0"/>
            <a:endParaRPr lang="en-US" sz="2400" dirty="0">
              <a:solidFill>
                <a:srgbClr val="000000"/>
              </a:solidFill>
              <a:latin typeface="+mj-lt"/>
              <a:ea typeface="+mj-ea"/>
              <a:cs typeface="+mj-cs"/>
              <a:sym typeface="Calibri"/>
            </a:endParaRPr>
          </a:p>
          <a:p>
            <a:pPr algn="ctr" defTabSz="457189" hangingPunct="0"/>
            <a:endParaRPr lang="en-US" sz="2400"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234174348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87837" y="52506"/>
            <a:ext cx="11804164" cy="552223"/>
          </a:xfrm>
        </p:spPr>
        <p:txBody>
          <a:bodyPr>
            <a:normAutofit/>
          </a:bodyPr>
          <a:lstStyle/>
          <a:p>
            <a:r>
              <a:rPr lang="en-US" b="1" dirty="0">
                <a:solidFill>
                  <a:srgbClr val="FF0000"/>
                </a:solidFill>
              </a:rPr>
              <a:t>The memory wall</a:t>
            </a:r>
            <a:r>
              <a:rPr lang="en-US" dirty="0"/>
              <a:t>: emerging applications at least 10 </a:t>
            </a:r>
            <a:r>
              <a:rPr lang="mr-IN" dirty="0"/>
              <a:t>–</a:t>
            </a:r>
            <a:r>
              <a:rPr lang="en-US" dirty="0"/>
              <a:t> 10  performance gap  </a:t>
            </a:r>
          </a:p>
        </p:txBody>
      </p:sp>
      <p:sp>
        <p:nvSpPr>
          <p:cNvPr id="2" name="TextBox 1"/>
          <p:cNvSpPr txBox="1"/>
          <p:nvPr/>
        </p:nvSpPr>
        <p:spPr>
          <a:xfrm>
            <a:off x="7633619" y="-81203"/>
            <a:ext cx="2032000" cy="381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kern="0" dirty="0">
                <a:solidFill>
                  <a:srgbClr val="4F81BD"/>
                </a:solidFill>
                <a:latin typeface="Calibri"/>
                <a:ea typeface="Calibri"/>
                <a:cs typeface="Calibri"/>
                <a:sym typeface="Calibri"/>
              </a:rPr>
              <a:t>     3           6</a:t>
            </a:r>
          </a:p>
        </p:txBody>
      </p:sp>
      <p:cxnSp>
        <p:nvCxnSpPr>
          <p:cNvPr id="5" name="Straight Connector 4"/>
          <p:cNvCxnSpPr/>
          <p:nvPr/>
        </p:nvCxnSpPr>
        <p:spPr>
          <a:xfrm>
            <a:off x="5994400" y="1219200"/>
            <a:ext cx="0" cy="510540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Straight Connector 5"/>
          <p:cNvCxnSpPr/>
          <p:nvPr/>
        </p:nvCxnSpPr>
        <p:spPr>
          <a:xfrm flipV="1">
            <a:off x="711200" y="3733800"/>
            <a:ext cx="10871200" cy="7620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TextBox 10"/>
          <p:cNvSpPr txBox="1"/>
          <p:nvPr/>
        </p:nvSpPr>
        <p:spPr>
          <a:xfrm>
            <a:off x="7416800" y="1219200"/>
            <a:ext cx="3149600" cy="381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u="sng" kern="0" dirty="0">
                <a:solidFill>
                  <a:srgbClr val="000000"/>
                </a:solidFill>
                <a:latin typeface="Calibri"/>
                <a:ea typeface="Calibri"/>
                <a:cs typeface="Calibri"/>
                <a:sym typeface="Calibri"/>
              </a:rPr>
              <a:t>A.I. / Machine Learning</a:t>
            </a:r>
          </a:p>
        </p:txBody>
      </p:sp>
      <p:sp>
        <p:nvSpPr>
          <p:cNvPr id="12" name="TextBox 11"/>
          <p:cNvSpPr txBox="1"/>
          <p:nvPr/>
        </p:nvSpPr>
        <p:spPr>
          <a:xfrm>
            <a:off x="7416800" y="4038600"/>
            <a:ext cx="3149600" cy="381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u="sng" kern="0" dirty="0">
                <a:solidFill>
                  <a:srgbClr val="000000"/>
                </a:solidFill>
                <a:latin typeface="Calibri"/>
                <a:ea typeface="Calibri"/>
                <a:cs typeface="Calibri"/>
                <a:sym typeface="Calibri"/>
              </a:rPr>
              <a:t>Autonomous Vehicles</a:t>
            </a:r>
          </a:p>
        </p:txBody>
      </p:sp>
      <p:sp>
        <p:nvSpPr>
          <p:cNvPr id="13" name="TextBox 12"/>
          <p:cNvSpPr txBox="1"/>
          <p:nvPr/>
        </p:nvSpPr>
        <p:spPr>
          <a:xfrm>
            <a:off x="1727200" y="4038600"/>
            <a:ext cx="3149600" cy="381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u="sng" kern="0" dirty="0">
                <a:solidFill>
                  <a:srgbClr val="000000"/>
                </a:solidFill>
                <a:latin typeface="Calibri"/>
                <a:ea typeface="Calibri"/>
                <a:cs typeface="Calibri"/>
                <a:sym typeface="Calibri"/>
              </a:rPr>
              <a:t>Remote Intelligence</a:t>
            </a:r>
          </a:p>
        </p:txBody>
      </p:sp>
      <p:sp>
        <p:nvSpPr>
          <p:cNvPr id="14" name="TextBox 13"/>
          <p:cNvSpPr txBox="1"/>
          <p:nvPr/>
        </p:nvSpPr>
        <p:spPr>
          <a:xfrm>
            <a:off x="1016000" y="1219201"/>
            <a:ext cx="4368800"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u="sng" kern="0" dirty="0">
                <a:solidFill>
                  <a:srgbClr val="000000"/>
                </a:solidFill>
                <a:latin typeface="Calibri"/>
                <a:ea typeface="Calibri"/>
                <a:cs typeface="Calibri"/>
                <a:sym typeface="Calibri"/>
              </a:rPr>
              <a:t>Virtual / Augmented Reality</a:t>
            </a:r>
          </a:p>
        </p:txBody>
      </p:sp>
      <p:pic>
        <p:nvPicPr>
          <p:cNvPr id="15" name="Picture 14"/>
          <p:cNvPicPr>
            <a:picLocks noChangeAspect="1"/>
          </p:cNvPicPr>
          <p:nvPr/>
        </p:nvPicPr>
        <p:blipFill>
          <a:blip r:embed="rId2"/>
          <a:stretch>
            <a:fillRect/>
          </a:stretch>
        </p:blipFill>
        <p:spPr>
          <a:xfrm>
            <a:off x="6860365" y="4495801"/>
            <a:ext cx="4112435" cy="1816100"/>
          </a:xfrm>
          <a:prstGeom prst="rect">
            <a:avLst/>
          </a:prstGeom>
        </p:spPr>
      </p:pic>
      <p:pic>
        <p:nvPicPr>
          <p:cNvPr id="16" name="Picture 15"/>
          <p:cNvPicPr>
            <a:picLocks noChangeAspect="1"/>
          </p:cNvPicPr>
          <p:nvPr/>
        </p:nvPicPr>
        <p:blipFill>
          <a:blip r:embed="rId3"/>
          <a:stretch>
            <a:fillRect/>
          </a:stretch>
        </p:blipFill>
        <p:spPr>
          <a:xfrm>
            <a:off x="6807200" y="1676401"/>
            <a:ext cx="4165600" cy="1857892"/>
          </a:xfrm>
          <a:prstGeom prst="rect">
            <a:avLst/>
          </a:prstGeom>
        </p:spPr>
      </p:pic>
      <p:pic>
        <p:nvPicPr>
          <p:cNvPr id="17" name="Picture 16"/>
          <p:cNvPicPr>
            <a:picLocks noChangeAspect="1"/>
          </p:cNvPicPr>
          <p:nvPr/>
        </p:nvPicPr>
        <p:blipFill>
          <a:blip r:embed="rId4"/>
          <a:stretch>
            <a:fillRect/>
          </a:stretch>
        </p:blipFill>
        <p:spPr>
          <a:xfrm>
            <a:off x="1320800" y="1676401"/>
            <a:ext cx="3962400" cy="1866900"/>
          </a:xfrm>
          <a:prstGeom prst="rect">
            <a:avLst/>
          </a:prstGeom>
        </p:spPr>
      </p:pic>
      <p:pic>
        <p:nvPicPr>
          <p:cNvPr id="18" name="Picture 17"/>
          <p:cNvPicPr>
            <a:picLocks noChangeAspect="1"/>
          </p:cNvPicPr>
          <p:nvPr/>
        </p:nvPicPr>
        <p:blipFill>
          <a:blip r:embed="rId5"/>
          <a:stretch>
            <a:fillRect/>
          </a:stretch>
        </p:blipFill>
        <p:spPr>
          <a:xfrm>
            <a:off x="1320800" y="4495800"/>
            <a:ext cx="3962400" cy="1862139"/>
          </a:xfrm>
          <a:prstGeom prst="rect">
            <a:avLst/>
          </a:prstGeom>
        </p:spPr>
      </p:pic>
    </p:spTree>
    <p:extLst>
      <p:ext uri="{BB962C8B-B14F-4D97-AF65-F5344CB8AC3E}">
        <p14:creationId xmlns:p14="http://schemas.microsoft.com/office/powerpoint/2010/main" val="13222951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3005669" y="1173420"/>
            <a:ext cx="6794888" cy="4566245"/>
          </a:xfrm>
          <a:prstGeom prst="rect">
            <a:avLst/>
          </a:prstGeom>
          <a:noFill/>
          <a:ln>
            <a:noFill/>
          </a:ln>
        </p:spPr>
      </p:pic>
      <p:sp>
        <p:nvSpPr>
          <p:cNvPr id="4" name="Striped Right Arrow 3">
            <a:extLst>
              <a:ext uri="{FF2B5EF4-FFF2-40B4-BE49-F238E27FC236}">
                <a16:creationId xmlns:a16="http://schemas.microsoft.com/office/drawing/2014/main" id="{B8683D6B-ACF8-1C40-B380-0D6F473BB270}"/>
              </a:ext>
            </a:extLst>
          </p:cNvPr>
          <p:cNvSpPr/>
          <p:nvPr/>
        </p:nvSpPr>
        <p:spPr bwMode="auto">
          <a:xfrm rot="16200000">
            <a:off x="446956" y="3015984"/>
            <a:ext cx="3879341" cy="1238089"/>
          </a:xfrm>
          <a:prstGeom prst="stripedRightArrow">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fontAlgn="base">
              <a:spcBef>
                <a:spcPct val="0"/>
              </a:spcBef>
              <a:spcAft>
                <a:spcPct val="0"/>
              </a:spcAft>
              <a:defRPr/>
            </a:pPr>
            <a:r>
              <a:rPr lang="en-US" sz="1600" b="1" dirty="0">
                <a:solidFill>
                  <a:srgbClr val="000000"/>
                </a:solidFill>
                <a:latin typeface="Helvetica" pitchFamily="-65" charset="0"/>
              </a:rPr>
              <a:t>New Materials and Devices</a:t>
            </a:r>
          </a:p>
          <a:p>
            <a:pPr fontAlgn="base">
              <a:spcBef>
                <a:spcPct val="0"/>
              </a:spcBef>
              <a:spcAft>
                <a:spcPct val="0"/>
              </a:spcAft>
              <a:defRPr/>
            </a:pPr>
            <a:r>
              <a:rPr lang="en-US" sz="1600" dirty="0">
                <a:solidFill>
                  <a:srgbClr val="FFFFFF"/>
                </a:solidFill>
                <a:latin typeface="Helvetica" pitchFamily="-65" charset="0"/>
              </a:rPr>
              <a:t>20+ years (10 year lead time)</a:t>
            </a:r>
          </a:p>
        </p:txBody>
      </p:sp>
      <p:sp>
        <p:nvSpPr>
          <p:cNvPr id="5" name="Striped Right Arrow 4">
            <a:extLst>
              <a:ext uri="{FF2B5EF4-FFF2-40B4-BE49-F238E27FC236}">
                <a16:creationId xmlns:a16="http://schemas.microsoft.com/office/drawing/2014/main" id="{D0EA6E54-55C9-DB46-9BB2-771BB234BF7E}"/>
              </a:ext>
            </a:extLst>
          </p:cNvPr>
          <p:cNvSpPr/>
          <p:nvPr/>
        </p:nvSpPr>
        <p:spPr bwMode="auto">
          <a:xfrm>
            <a:off x="3312224" y="5593494"/>
            <a:ext cx="7232063" cy="1067908"/>
          </a:xfrm>
          <a:prstGeom prst="striped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fontAlgn="base">
              <a:spcBef>
                <a:spcPct val="0"/>
              </a:spcBef>
              <a:spcAft>
                <a:spcPct val="0"/>
              </a:spcAft>
              <a:defRPr/>
            </a:pPr>
            <a:r>
              <a:rPr lang="en-US" sz="1600" b="1" dirty="0">
                <a:solidFill>
                  <a:srgbClr val="618FFD">
                    <a:lumMod val="20000"/>
                    <a:lumOff val="80000"/>
                  </a:srgbClr>
                </a:solidFill>
                <a:latin typeface="Helvetica" pitchFamily="-65" charset="0"/>
              </a:rPr>
              <a:t>More Efficient Architectures and Packaging</a:t>
            </a:r>
          </a:p>
          <a:p>
            <a:pPr fontAlgn="base">
              <a:spcBef>
                <a:spcPct val="0"/>
              </a:spcBef>
              <a:spcAft>
                <a:spcPct val="0"/>
              </a:spcAft>
              <a:defRPr/>
            </a:pPr>
            <a:r>
              <a:rPr lang="en-US" sz="1600" dirty="0">
                <a:solidFill>
                  <a:srgbClr val="FFFFFF"/>
                </a:solidFill>
                <a:latin typeface="Helvetica" pitchFamily="-65" charset="0"/>
              </a:rPr>
              <a:t>The next 10 years</a:t>
            </a:r>
          </a:p>
        </p:txBody>
      </p:sp>
      <p:sp>
        <p:nvSpPr>
          <p:cNvPr id="7" name="Content Placeholder 2"/>
          <p:cNvSpPr txBox="1">
            <a:spLocks/>
          </p:cNvSpPr>
          <p:nvPr/>
        </p:nvSpPr>
        <p:spPr>
          <a:xfrm>
            <a:off x="387838" y="52511"/>
            <a:ext cx="10322559" cy="552221"/>
          </a:xfrm>
          <a:prstGeom prst="rect">
            <a:avLst/>
          </a:prstGeom>
        </p:spPr>
        <p:txBody>
          <a:bodyPr lIns="91438" tIns="45719" rIns="91438" bIns="45719"/>
          <a:lstStyle>
            <a:lvl1pPr marL="0" marR="0" indent="0" algn="l" defTabSz="443484" rtl="0" latinLnBrk="0">
              <a:lnSpc>
                <a:spcPct val="100000"/>
              </a:lnSpc>
              <a:spcBef>
                <a:spcPts val="600"/>
              </a:spcBef>
              <a:spcAft>
                <a:spcPts val="0"/>
              </a:spcAft>
              <a:buClrTx/>
              <a:buSzTx/>
              <a:buFontTx/>
              <a:buNone/>
              <a:tabLst/>
              <a:defRPr sz="2716" b="0" i="0" u="none" strike="noStrike" cap="none" spc="0" baseline="0">
                <a:ln>
                  <a:noFill/>
                </a:ln>
                <a:solidFill>
                  <a:srgbClr val="376092"/>
                </a:solidFill>
                <a:uFillTx/>
                <a:latin typeface="+mj-lt"/>
                <a:ea typeface="+mj-ea"/>
                <a:cs typeface="+mj-cs"/>
                <a:sym typeface="Calibri"/>
              </a:defRPr>
            </a:lvl1pPr>
            <a:lvl2pPr marL="0" marR="0" indent="457200" algn="l" defTabSz="457200"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2pPr>
            <a:lvl3pPr marL="0" marR="0" indent="914400" algn="l" defTabSz="457200"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3pPr>
            <a:lvl4pPr marL="0" marR="0" indent="1371600" algn="l" defTabSz="457200"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4pPr>
            <a:lvl5pPr marL="0" marR="0" indent="1828800" algn="l" defTabSz="457200"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5pPr>
            <a:lvl6pPr marL="2606039" marR="0" indent="-320039" algn="l" defTabSz="457200"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6pPr>
            <a:lvl7pPr marL="3063239" marR="0" indent="-320039" algn="l" defTabSz="457200"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7pPr>
            <a:lvl8pPr marL="3520440" marR="0" indent="-320040" algn="l" defTabSz="457200"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8pPr>
            <a:lvl9pPr marL="3977640" marR="0" indent="-320040" algn="l" defTabSz="457200"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9pPr>
          </a:lstStyle>
          <a:p>
            <a:r>
              <a:rPr lang="en-US" dirty="0"/>
              <a:t>Many unproven candidates yet to be invested at scale</a:t>
            </a:r>
          </a:p>
          <a:p>
            <a:endParaRPr lang="en-US" dirty="0"/>
          </a:p>
        </p:txBody>
      </p:sp>
    </p:spTree>
    <p:extLst>
      <p:ext uri="{BB962C8B-B14F-4D97-AF65-F5344CB8AC3E}">
        <p14:creationId xmlns:p14="http://schemas.microsoft.com/office/powerpoint/2010/main" val="338021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Forces shaping future industry evolution</a:t>
            </a:r>
            <a:endParaRPr dirty="0"/>
          </a:p>
        </p:txBody>
      </p:sp>
      <p:pic>
        <p:nvPicPr>
          <p:cNvPr id="3" name="Picture 2">
            <a:extLst>
              <a:ext uri="{FF2B5EF4-FFF2-40B4-BE49-F238E27FC236}">
                <a16:creationId xmlns:a16="http://schemas.microsoft.com/office/drawing/2014/main" id="{11463116-829E-90CC-8F5B-C86BAFEB4DB4}"/>
              </a:ext>
            </a:extLst>
          </p:cNvPr>
          <p:cNvPicPr>
            <a:picLocks noChangeAspect="1"/>
          </p:cNvPicPr>
          <p:nvPr/>
        </p:nvPicPr>
        <p:blipFill>
          <a:blip r:embed="rId3"/>
          <a:stretch>
            <a:fillRect/>
          </a:stretch>
        </p:blipFill>
        <p:spPr>
          <a:xfrm>
            <a:off x="6324600" y="2115826"/>
            <a:ext cx="4619500" cy="2873054"/>
          </a:xfrm>
          <a:prstGeom prst="rect">
            <a:avLst/>
          </a:prstGeom>
        </p:spPr>
      </p:pic>
      <p:sp>
        <p:nvSpPr>
          <p:cNvPr id="4" name="TextBox 3">
            <a:extLst>
              <a:ext uri="{FF2B5EF4-FFF2-40B4-BE49-F238E27FC236}">
                <a16:creationId xmlns:a16="http://schemas.microsoft.com/office/drawing/2014/main" id="{F3A35A1B-4D64-CD3F-3532-02BFC4C78E6B}"/>
              </a:ext>
            </a:extLst>
          </p:cNvPr>
          <p:cNvSpPr txBox="1"/>
          <p:nvPr/>
        </p:nvSpPr>
        <p:spPr>
          <a:xfrm>
            <a:off x="11125200" y="2093280"/>
            <a:ext cx="838200" cy="2077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300" b="0" i="0" u="none" strike="noStrike" cap="none" spc="0" normalizeH="0" baseline="0" dirty="0">
                <a:ln>
                  <a:noFill/>
                </a:ln>
                <a:solidFill>
                  <a:srgbClr val="000000"/>
                </a:solidFill>
                <a:effectLst/>
                <a:uFillTx/>
                <a:latin typeface="+mj-lt"/>
                <a:ea typeface="+mj-ea"/>
                <a:cs typeface="+mj-cs"/>
                <a:sym typeface="Calibri"/>
              </a:rPr>
              <a:t>Future</a:t>
            </a:r>
          </a:p>
          <a:p>
            <a:pPr marL="0" marR="0" indent="0" algn="ctr"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accent5">
                    <a:lumMod val="50000"/>
                  </a:schemeClr>
                </a:solidFill>
                <a:effectLst/>
                <a:uFillTx/>
                <a:latin typeface="+mj-lt"/>
                <a:ea typeface="+mj-ea"/>
                <a:cs typeface="+mj-cs"/>
                <a:sym typeface="Calibri"/>
              </a:rPr>
              <a:t>?</a:t>
            </a:r>
          </a:p>
        </p:txBody>
      </p:sp>
      <p:sp>
        <p:nvSpPr>
          <p:cNvPr id="6" name="Right Arrow 5">
            <a:extLst>
              <a:ext uri="{FF2B5EF4-FFF2-40B4-BE49-F238E27FC236}">
                <a16:creationId xmlns:a16="http://schemas.microsoft.com/office/drawing/2014/main" id="{06CF1966-922A-D885-FB52-1F8CE51BEE4C}"/>
              </a:ext>
            </a:extLst>
          </p:cNvPr>
          <p:cNvSpPr/>
          <p:nvPr/>
        </p:nvSpPr>
        <p:spPr>
          <a:xfrm>
            <a:off x="304800" y="20453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ight Arrow 6">
            <a:extLst>
              <a:ext uri="{FF2B5EF4-FFF2-40B4-BE49-F238E27FC236}">
                <a16:creationId xmlns:a16="http://schemas.microsoft.com/office/drawing/2014/main" id="{0D222E24-374B-BD05-27B8-2B4770D221BB}"/>
              </a:ext>
            </a:extLst>
          </p:cNvPr>
          <p:cNvSpPr/>
          <p:nvPr/>
        </p:nvSpPr>
        <p:spPr>
          <a:xfrm>
            <a:off x="457200" y="25787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Right Arrow 7">
            <a:extLst>
              <a:ext uri="{FF2B5EF4-FFF2-40B4-BE49-F238E27FC236}">
                <a16:creationId xmlns:a16="http://schemas.microsoft.com/office/drawing/2014/main" id="{5D00010E-1192-E049-E569-E9194B46186A}"/>
              </a:ext>
            </a:extLst>
          </p:cNvPr>
          <p:cNvSpPr/>
          <p:nvPr/>
        </p:nvSpPr>
        <p:spPr>
          <a:xfrm>
            <a:off x="609600" y="31121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ight Arrow 8">
            <a:extLst>
              <a:ext uri="{FF2B5EF4-FFF2-40B4-BE49-F238E27FC236}">
                <a16:creationId xmlns:a16="http://schemas.microsoft.com/office/drawing/2014/main" id="{C46598E5-FE33-00DC-9F94-AEBE2D35528F}"/>
              </a:ext>
            </a:extLst>
          </p:cNvPr>
          <p:cNvSpPr/>
          <p:nvPr/>
        </p:nvSpPr>
        <p:spPr>
          <a:xfrm>
            <a:off x="762000" y="368145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Right Arrow 9">
            <a:extLst>
              <a:ext uri="{FF2B5EF4-FFF2-40B4-BE49-F238E27FC236}">
                <a16:creationId xmlns:a16="http://schemas.microsoft.com/office/drawing/2014/main" id="{B14AD902-18C8-8C57-F768-63529BF7B30D}"/>
              </a:ext>
            </a:extLst>
          </p:cNvPr>
          <p:cNvSpPr/>
          <p:nvPr/>
        </p:nvSpPr>
        <p:spPr>
          <a:xfrm>
            <a:off x="914400" y="421929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Right Arrow 10">
            <a:extLst>
              <a:ext uri="{FF2B5EF4-FFF2-40B4-BE49-F238E27FC236}">
                <a16:creationId xmlns:a16="http://schemas.microsoft.com/office/drawing/2014/main" id="{623AE380-B49B-7020-DE00-40337A50981C}"/>
              </a:ext>
            </a:extLst>
          </p:cNvPr>
          <p:cNvSpPr/>
          <p:nvPr/>
        </p:nvSpPr>
        <p:spPr>
          <a:xfrm>
            <a:off x="1066800" y="4777941"/>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DE47ECB8-3BE4-DCDE-1B09-5A2FBD03FEA9}"/>
              </a:ext>
            </a:extLst>
          </p:cNvPr>
          <p:cNvSpPr txBox="1"/>
          <p:nvPr/>
        </p:nvSpPr>
        <p:spPr>
          <a:xfrm>
            <a:off x="871680" y="2195635"/>
            <a:ext cx="4648200"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hangingPunct="0"/>
            <a:r>
              <a:rPr lang="en-US" sz="1800" dirty="0">
                <a:solidFill>
                  <a:srgbClr val="000000"/>
                </a:solidFill>
                <a:latin typeface="+mj-lt"/>
                <a:ea typeface="+mj-ea"/>
                <a:cs typeface="+mj-cs"/>
                <a:sym typeface="Calibri"/>
              </a:rPr>
              <a:t> System firms become silicon houses</a:t>
            </a:r>
          </a:p>
          <a:p>
            <a:pPr algn="ctr" defTabSz="457200" hangingPunct="0"/>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Domain specific architectures</a:t>
            </a: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 Intel’s entry into foundry</a:t>
            </a:r>
          </a:p>
          <a:p>
            <a:pPr algn="ctr" defTabSz="457200" hangingPunct="0"/>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China</a:t>
            </a: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Chiplets and heterogeneous packaging</a:t>
            </a:r>
          </a:p>
          <a:p>
            <a:pPr algn="ctr" defTabSz="457200" hangingPunct="0"/>
            <a:endParaRPr lang="en-US" sz="1800" dirty="0">
              <a:solidFill>
                <a:srgbClr val="000000"/>
              </a:solidFill>
              <a:latin typeface="+mj-lt"/>
              <a:ea typeface="+mj-ea"/>
              <a:cs typeface="+mj-cs"/>
              <a:sym typeface="Calibri"/>
            </a:endParaRPr>
          </a:p>
          <a:p>
            <a:pPr algn="ctr" defTabSz="457200" hangingPunct="0"/>
            <a:r>
              <a:rPr kumimoji="0" lang="en-US" sz="1800" b="0" i="0" u="none" strike="noStrike" cap="none" spc="0" normalizeH="0" baseline="0" dirty="0">
                <a:ln>
                  <a:noFill/>
                </a:ln>
                <a:solidFill>
                  <a:srgbClr val="000000"/>
                </a:solidFill>
                <a:effectLst/>
                <a:uFillTx/>
                <a:latin typeface="+mj-lt"/>
                <a:ea typeface="+mj-ea"/>
                <a:cs typeface="+mj-cs"/>
                <a:sym typeface="Calibri"/>
              </a:rPr>
              <a:t>     </a:t>
            </a:r>
            <a:r>
              <a:rPr lang="en-US" sz="1800" dirty="0">
                <a:solidFill>
                  <a:srgbClr val="000000"/>
                </a:solidFill>
                <a:latin typeface="+mj-lt"/>
                <a:ea typeface="+mj-ea"/>
                <a:cs typeface="+mj-cs"/>
                <a:sym typeface="Calibri"/>
              </a:rPr>
              <a:t>CHIPS Act</a:t>
            </a:r>
          </a:p>
        </p:txBody>
      </p:sp>
    </p:spTree>
    <p:extLst>
      <p:ext uri="{BB962C8B-B14F-4D97-AF65-F5344CB8AC3E}">
        <p14:creationId xmlns:p14="http://schemas.microsoft.com/office/powerpoint/2010/main" val="24137007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7" y="52511"/>
            <a:ext cx="11251339" cy="552221"/>
          </a:xfrm>
          <a:prstGeom prst="rect">
            <a:avLst/>
          </a:prstGeom>
        </p:spPr>
        <p:txBody>
          <a:bodyPr>
            <a:normAutofit/>
          </a:bodyPr>
          <a:lstStyle>
            <a:lvl1pPr defTabSz="443484">
              <a:defRPr sz="2716"/>
            </a:lvl1pPr>
          </a:lstStyle>
          <a:p>
            <a:r>
              <a:rPr lang="en-US" dirty="0"/>
              <a:t>System companies becoming silicon houses</a:t>
            </a:r>
            <a:endParaRPr dirty="0"/>
          </a:p>
        </p:txBody>
      </p:sp>
      <p:graphicFrame>
        <p:nvGraphicFramePr>
          <p:cNvPr id="2" name="Table 4">
            <a:extLst>
              <a:ext uri="{FF2B5EF4-FFF2-40B4-BE49-F238E27FC236}">
                <a16:creationId xmlns:a16="http://schemas.microsoft.com/office/drawing/2014/main" id="{E52B5ED9-BED1-6AE7-15E7-07C07E479434}"/>
              </a:ext>
            </a:extLst>
          </p:cNvPr>
          <p:cNvGraphicFramePr>
            <a:graphicFrameLocks noGrp="1"/>
          </p:cNvGraphicFramePr>
          <p:nvPr/>
        </p:nvGraphicFramePr>
        <p:xfrm>
          <a:off x="1047803" y="1752600"/>
          <a:ext cx="9931405" cy="4055299"/>
        </p:xfrm>
        <a:graphic>
          <a:graphicData uri="http://schemas.openxmlformats.org/drawingml/2006/table">
            <a:tbl>
              <a:tblPr firstRow="1" bandRow="1">
                <a:tableStyleId>{5C22544A-7EE6-4342-B048-85BDC9FD1C3A}</a:tableStyleId>
              </a:tblPr>
              <a:tblGrid>
                <a:gridCol w="902855">
                  <a:extLst>
                    <a:ext uri="{9D8B030D-6E8A-4147-A177-3AD203B41FA5}">
                      <a16:colId xmlns:a16="http://schemas.microsoft.com/office/drawing/2014/main" val="3122600845"/>
                    </a:ext>
                  </a:extLst>
                </a:gridCol>
                <a:gridCol w="902855">
                  <a:extLst>
                    <a:ext uri="{9D8B030D-6E8A-4147-A177-3AD203B41FA5}">
                      <a16:colId xmlns:a16="http://schemas.microsoft.com/office/drawing/2014/main" val="1285875104"/>
                    </a:ext>
                  </a:extLst>
                </a:gridCol>
                <a:gridCol w="902855">
                  <a:extLst>
                    <a:ext uri="{9D8B030D-6E8A-4147-A177-3AD203B41FA5}">
                      <a16:colId xmlns:a16="http://schemas.microsoft.com/office/drawing/2014/main" val="1959655305"/>
                    </a:ext>
                  </a:extLst>
                </a:gridCol>
                <a:gridCol w="902855">
                  <a:extLst>
                    <a:ext uri="{9D8B030D-6E8A-4147-A177-3AD203B41FA5}">
                      <a16:colId xmlns:a16="http://schemas.microsoft.com/office/drawing/2014/main" val="2720341175"/>
                    </a:ext>
                  </a:extLst>
                </a:gridCol>
                <a:gridCol w="902855">
                  <a:extLst>
                    <a:ext uri="{9D8B030D-6E8A-4147-A177-3AD203B41FA5}">
                      <a16:colId xmlns:a16="http://schemas.microsoft.com/office/drawing/2014/main" val="3009522499"/>
                    </a:ext>
                  </a:extLst>
                </a:gridCol>
                <a:gridCol w="902855">
                  <a:extLst>
                    <a:ext uri="{9D8B030D-6E8A-4147-A177-3AD203B41FA5}">
                      <a16:colId xmlns:a16="http://schemas.microsoft.com/office/drawing/2014/main" val="1467118196"/>
                    </a:ext>
                  </a:extLst>
                </a:gridCol>
                <a:gridCol w="902855">
                  <a:extLst>
                    <a:ext uri="{9D8B030D-6E8A-4147-A177-3AD203B41FA5}">
                      <a16:colId xmlns:a16="http://schemas.microsoft.com/office/drawing/2014/main" val="4130040722"/>
                    </a:ext>
                  </a:extLst>
                </a:gridCol>
                <a:gridCol w="902855">
                  <a:extLst>
                    <a:ext uri="{9D8B030D-6E8A-4147-A177-3AD203B41FA5}">
                      <a16:colId xmlns:a16="http://schemas.microsoft.com/office/drawing/2014/main" val="640661170"/>
                    </a:ext>
                  </a:extLst>
                </a:gridCol>
                <a:gridCol w="902855">
                  <a:extLst>
                    <a:ext uri="{9D8B030D-6E8A-4147-A177-3AD203B41FA5}">
                      <a16:colId xmlns:a16="http://schemas.microsoft.com/office/drawing/2014/main" val="1885952397"/>
                    </a:ext>
                  </a:extLst>
                </a:gridCol>
                <a:gridCol w="902855">
                  <a:extLst>
                    <a:ext uri="{9D8B030D-6E8A-4147-A177-3AD203B41FA5}">
                      <a16:colId xmlns:a16="http://schemas.microsoft.com/office/drawing/2014/main" val="1405862703"/>
                    </a:ext>
                  </a:extLst>
                </a:gridCol>
                <a:gridCol w="902855">
                  <a:extLst>
                    <a:ext uri="{9D8B030D-6E8A-4147-A177-3AD203B41FA5}">
                      <a16:colId xmlns:a16="http://schemas.microsoft.com/office/drawing/2014/main" val="4004671973"/>
                    </a:ext>
                  </a:extLst>
                </a:gridCol>
              </a:tblGrid>
              <a:tr h="457200">
                <a:tc>
                  <a:txBody>
                    <a:bodyPr/>
                    <a:lstStyle/>
                    <a:p>
                      <a:endParaRPr lang="en-US" dirty="0"/>
                    </a:p>
                  </a:txBody>
                  <a:tcPr/>
                </a:tc>
                <a:tc>
                  <a:txBody>
                    <a:bodyPr/>
                    <a:lstStyle/>
                    <a:p>
                      <a:pPr algn="ctr"/>
                      <a:r>
                        <a:rPr lang="en-US" dirty="0"/>
                        <a:t>Apple</a:t>
                      </a:r>
                    </a:p>
                  </a:txBody>
                  <a:tcPr/>
                </a:tc>
                <a:tc>
                  <a:txBody>
                    <a:bodyPr/>
                    <a:lstStyle/>
                    <a:p>
                      <a:pPr algn="ctr"/>
                      <a:r>
                        <a:rPr lang="en-US" dirty="0"/>
                        <a:t>Google</a:t>
                      </a:r>
                    </a:p>
                  </a:txBody>
                  <a:tcPr/>
                </a:tc>
                <a:tc>
                  <a:txBody>
                    <a:bodyPr/>
                    <a:lstStyle/>
                    <a:p>
                      <a:pPr algn="ctr"/>
                      <a:r>
                        <a:rPr lang="en-US" dirty="0"/>
                        <a:t>Amazon</a:t>
                      </a:r>
                    </a:p>
                  </a:txBody>
                  <a:tcPr/>
                </a:tc>
                <a:tc>
                  <a:txBody>
                    <a:bodyPr/>
                    <a:lstStyle/>
                    <a:p>
                      <a:pPr algn="ctr"/>
                      <a:r>
                        <a:rPr lang="en-US" dirty="0"/>
                        <a:t>Microsoft</a:t>
                      </a:r>
                    </a:p>
                  </a:txBody>
                  <a:tcPr/>
                </a:tc>
                <a:tc>
                  <a:txBody>
                    <a:bodyPr/>
                    <a:lstStyle/>
                    <a:p>
                      <a:pPr algn="ctr"/>
                      <a:r>
                        <a:rPr lang="en-US" dirty="0"/>
                        <a:t>Meta</a:t>
                      </a:r>
                    </a:p>
                  </a:txBody>
                  <a:tcPr/>
                </a:tc>
                <a:tc>
                  <a:txBody>
                    <a:bodyPr/>
                    <a:lstStyle/>
                    <a:p>
                      <a:pPr algn="ctr"/>
                      <a:r>
                        <a:rPr lang="en-US" dirty="0"/>
                        <a:t>Baidu</a:t>
                      </a:r>
                    </a:p>
                  </a:txBody>
                  <a:tcPr/>
                </a:tc>
                <a:tc>
                  <a:txBody>
                    <a:bodyPr/>
                    <a:lstStyle/>
                    <a:p>
                      <a:pPr algn="ctr"/>
                      <a:r>
                        <a:rPr lang="en-US" dirty="0"/>
                        <a:t>Cisco</a:t>
                      </a:r>
                    </a:p>
                  </a:txBody>
                  <a:tcPr/>
                </a:tc>
                <a:tc>
                  <a:txBody>
                    <a:bodyPr/>
                    <a:lstStyle/>
                    <a:p>
                      <a:pPr algn="ctr"/>
                      <a:r>
                        <a:rPr lang="en-US" dirty="0"/>
                        <a:t>Huawei</a:t>
                      </a:r>
                    </a:p>
                  </a:txBody>
                  <a:tcPr/>
                </a:tc>
                <a:tc>
                  <a:txBody>
                    <a:bodyPr/>
                    <a:lstStyle/>
                    <a:p>
                      <a:pPr algn="ctr"/>
                      <a:r>
                        <a:rPr lang="en-US" dirty="0"/>
                        <a:t>Samsung</a:t>
                      </a:r>
                    </a:p>
                  </a:txBody>
                  <a:tcPr/>
                </a:tc>
                <a:tc>
                  <a:txBody>
                    <a:bodyPr/>
                    <a:lstStyle/>
                    <a:p>
                      <a:pPr algn="ctr"/>
                      <a:r>
                        <a:rPr lang="en-US" dirty="0"/>
                        <a:t>IBM</a:t>
                      </a:r>
                    </a:p>
                  </a:txBody>
                  <a:tcPr/>
                </a:tc>
                <a:extLst>
                  <a:ext uri="{0D108BD9-81ED-4DB2-BD59-A6C34878D82A}">
                    <a16:rowId xmlns:a16="http://schemas.microsoft.com/office/drawing/2014/main" val="4033578237"/>
                  </a:ext>
                </a:extLst>
              </a:tr>
              <a:tr h="912941">
                <a:tc>
                  <a:txBody>
                    <a:bodyPr/>
                    <a:lstStyle/>
                    <a:p>
                      <a:pPr algn="ctr"/>
                      <a:endParaRPr lang="en-US" dirty="0"/>
                    </a:p>
                    <a:p>
                      <a:pPr algn="ctr"/>
                      <a:endParaRPr lang="en-US" dirty="0"/>
                    </a:p>
                    <a:p>
                      <a:pPr algn="ctr"/>
                      <a:r>
                        <a:rPr lang="en-US" dirty="0"/>
                        <a:t>System</a:t>
                      </a:r>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dirty="0"/>
                    </a:p>
                  </a:txBody>
                  <a:tcPr>
                    <a:solidFill>
                      <a:schemeClr val="tx2">
                        <a:alpha val="20229"/>
                      </a:schemeClr>
                    </a:solidFill>
                  </a:tcPr>
                </a:tc>
                <a:extLst>
                  <a:ext uri="{0D108BD9-81ED-4DB2-BD59-A6C34878D82A}">
                    <a16:rowId xmlns:a16="http://schemas.microsoft.com/office/drawing/2014/main" val="3783972312"/>
                  </a:ext>
                </a:extLst>
              </a:tr>
              <a:tr h="839659">
                <a:tc>
                  <a:txBody>
                    <a:bodyPr/>
                    <a:lstStyle/>
                    <a:p>
                      <a:pPr algn="ctr"/>
                      <a:endParaRPr lang="en-US" dirty="0"/>
                    </a:p>
                    <a:p>
                      <a:pPr algn="ctr"/>
                      <a:r>
                        <a:rPr lang="en-US" dirty="0"/>
                        <a:t>Chip Design</a:t>
                      </a:r>
                    </a:p>
                    <a:p>
                      <a:pPr algn="ctr"/>
                      <a:r>
                        <a:rPr lang="en-US" dirty="0"/>
                        <a:t>limited</a:t>
                      </a:r>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a:p>
                  </a:txBody>
                  <a:tcPr>
                    <a:solidFill>
                      <a:schemeClr val="tx2">
                        <a:alpha val="20229"/>
                      </a:schemeClr>
                    </a:solidFill>
                  </a:tcPr>
                </a:tc>
                <a:tc>
                  <a:txBody>
                    <a:bodyPr/>
                    <a:lstStyle/>
                    <a:p>
                      <a:endParaRPr lang="en-US" dirty="0"/>
                    </a:p>
                  </a:txBody>
                  <a:tcPr>
                    <a:solidFill>
                      <a:schemeClr val="tx2">
                        <a:alpha val="20229"/>
                      </a:schemeClr>
                    </a:solidFill>
                  </a:tcPr>
                </a:tc>
                <a:extLst>
                  <a:ext uri="{0D108BD9-81ED-4DB2-BD59-A6C34878D82A}">
                    <a16:rowId xmlns:a16="http://schemas.microsoft.com/office/drawing/2014/main" val="2912017317"/>
                  </a:ext>
                </a:extLst>
              </a:tr>
              <a:tr h="565339">
                <a:tc>
                  <a:txBody>
                    <a:bodyPr/>
                    <a:lstStyle/>
                    <a:p>
                      <a:pPr algn="ctr"/>
                      <a:endParaRPr lang="en-US" dirty="0"/>
                    </a:p>
                    <a:p>
                      <a:pPr algn="ctr"/>
                      <a:r>
                        <a:rPr lang="en-US" dirty="0"/>
                        <a:t>Chip Design extensive</a:t>
                      </a:r>
                    </a:p>
                    <a:p>
                      <a:pPr algn="ctr"/>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extLst>
                  <a:ext uri="{0D108BD9-81ED-4DB2-BD59-A6C34878D82A}">
                    <a16:rowId xmlns:a16="http://schemas.microsoft.com/office/drawing/2014/main" val="4214320993"/>
                  </a:ext>
                </a:extLst>
              </a:tr>
              <a:tr h="839659">
                <a:tc>
                  <a:txBody>
                    <a:bodyPr/>
                    <a:lstStyle/>
                    <a:p>
                      <a:pPr algn="ctr"/>
                      <a:endParaRPr lang="en-US" dirty="0"/>
                    </a:p>
                    <a:p>
                      <a:pPr algn="ctr"/>
                      <a:endParaRPr lang="en-US" dirty="0"/>
                    </a:p>
                    <a:p>
                      <a:pPr algn="ctr"/>
                      <a:r>
                        <a:rPr lang="en-US" dirty="0"/>
                        <a:t>Chip </a:t>
                      </a:r>
                      <a:r>
                        <a:rPr lang="en-US" dirty="0" err="1"/>
                        <a:t>Mfg</a:t>
                      </a:r>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tc>
                  <a:txBody>
                    <a:bodyPr/>
                    <a:lstStyle/>
                    <a:p>
                      <a:endParaRPr lang="en-US" dirty="0"/>
                    </a:p>
                  </a:txBody>
                  <a:tcPr>
                    <a:solidFill>
                      <a:schemeClr val="tx2">
                        <a:alpha val="20229"/>
                      </a:schemeClr>
                    </a:solidFill>
                  </a:tcPr>
                </a:tc>
                <a:extLst>
                  <a:ext uri="{0D108BD9-81ED-4DB2-BD59-A6C34878D82A}">
                    <a16:rowId xmlns:a16="http://schemas.microsoft.com/office/drawing/2014/main" val="271883913"/>
                  </a:ext>
                </a:extLst>
              </a:tr>
            </a:tbl>
          </a:graphicData>
        </a:graphic>
      </p:graphicFrame>
      <p:sp>
        <p:nvSpPr>
          <p:cNvPr id="7" name="Down Arrow 6">
            <a:extLst>
              <a:ext uri="{FF2B5EF4-FFF2-40B4-BE49-F238E27FC236}">
                <a16:creationId xmlns:a16="http://schemas.microsoft.com/office/drawing/2014/main" id="{C39A5C70-E672-ECD3-4E6C-3352835ED49A}"/>
              </a:ext>
            </a:extLst>
          </p:cNvPr>
          <p:cNvSpPr/>
          <p:nvPr/>
        </p:nvSpPr>
        <p:spPr>
          <a:xfrm>
            <a:off x="3048000" y="2590800"/>
            <a:ext cx="457200" cy="91440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Down Arrow 7">
            <a:extLst>
              <a:ext uri="{FF2B5EF4-FFF2-40B4-BE49-F238E27FC236}">
                <a16:creationId xmlns:a16="http://schemas.microsoft.com/office/drawing/2014/main" id="{26E3CF2E-4D51-46F4-14B4-CB6A8CD557F6}"/>
              </a:ext>
            </a:extLst>
          </p:cNvPr>
          <p:cNvSpPr/>
          <p:nvPr/>
        </p:nvSpPr>
        <p:spPr>
          <a:xfrm>
            <a:off x="3962400" y="2590800"/>
            <a:ext cx="457200" cy="91440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Down Arrow 8">
            <a:extLst>
              <a:ext uri="{FF2B5EF4-FFF2-40B4-BE49-F238E27FC236}">
                <a16:creationId xmlns:a16="http://schemas.microsoft.com/office/drawing/2014/main" id="{1038941D-BFBB-76FD-02CD-F8DE80075E81}"/>
              </a:ext>
            </a:extLst>
          </p:cNvPr>
          <p:cNvSpPr/>
          <p:nvPr/>
        </p:nvSpPr>
        <p:spPr>
          <a:xfrm>
            <a:off x="4876800" y="2590800"/>
            <a:ext cx="457200" cy="182880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Down Arrow 9">
            <a:extLst>
              <a:ext uri="{FF2B5EF4-FFF2-40B4-BE49-F238E27FC236}">
                <a16:creationId xmlns:a16="http://schemas.microsoft.com/office/drawing/2014/main" id="{1387C406-61ED-5614-A8B5-CAD9A23C93A6}"/>
              </a:ext>
            </a:extLst>
          </p:cNvPr>
          <p:cNvSpPr/>
          <p:nvPr/>
        </p:nvSpPr>
        <p:spPr>
          <a:xfrm>
            <a:off x="5791200" y="2636520"/>
            <a:ext cx="457200" cy="73152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Down Arrow 10">
            <a:extLst>
              <a:ext uri="{FF2B5EF4-FFF2-40B4-BE49-F238E27FC236}">
                <a16:creationId xmlns:a16="http://schemas.microsoft.com/office/drawing/2014/main" id="{7E28C17F-4F84-9B5F-AEA1-C04D9EEC5EA6}"/>
              </a:ext>
            </a:extLst>
          </p:cNvPr>
          <p:cNvSpPr/>
          <p:nvPr/>
        </p:nvSpPr>
        <p:spPr>
          <a:xfrm>
            <a:off x="6705600" y="2590800"/>
            <a:ext cx="457200" cy="173736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Down Arrow 11">
            <a:extLst>
              <a:ext uri="{FF2B5EF4-FFF2-40B4-BE49-F238E27FC236}">
                <a16:creationId xmlns:a16="http://schemas.microsoft.com/office/drawing/2014/main" id="{CE47FF54-B638-FC9A-2923-1FF2D698FBD7}"/>
              </a:ext>
            </a:extLst>
          </p:cNvPr>
          <p:cNvSpPr/>
          <p:nvPr/>
        </p:nvSpPr>
        <p:spPr>
          <a:xfrm>
            <a:off x="7620000" y="2590800"/>
            <a:ext cx="457200" cy="192024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Down Arrow 12">
            <a:extLst>
              <a:ext uri="{FF2B5EF4-FFF2-40B4-BE49-F238E27FC236}">
                <a16:creationId xmlns:a16="http://schemas.microsoft.com/office/drawing/2014/main" id="{BDBECF82-B888-D592-C590-DE25D532F7EC}"/>
              </a:ext>
            </a:extLst>
          </p:cNvPr>
          <p:cNvSpPr/>
          <p:nvPr/>
        </p:nvSpPr>
        <p:spPr>
          <a:xfrm>
            <a:off x="8458200" y="2590800"/>
            <a:ext cx="457200" cy="144780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Down Arrow 14">
            <a:extLst>
              <a:ext uri="{FF2B5EF4-FFF2-40B4-BE49-F238E27FC236}">
                <a16:creationId xmlns:a16="http://schemas.microsoft.com/office/drawing/2014/main" id="{F7D77852-E56C-ABEF-F29F-C6AF69103CD2}"/>
              </a:ext>
            </a:extLst>
          </p:cNvPr>
          <p:cNvSpPr/>
          <p:nvPr/>
        </p:nvSpPr>
        <p:spPr>
          <a:xfrm rot="10800000">
            <a:off x="10286998" y="2575560"/>
            <a:ext cx="457204" cy="239268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648CDEA1-3937-4B5E-19DC-D95213447643}"/>
              </a:ext>
            </a:extLst>
          </p:cNvPr>
          <p:cNvSpPr txBox="1"/>
          <p:nvPr/>
        </p:nvSpPr>
        <p:spPr>
          <a:xfrm>
            <a:off x="228600" y="654375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VLSI Research (modified)</a:t>
            </a:r>
          </a:p>
        </p:txBody>
      </p:sp>
      <p:sp>
        <p:nvSpPr>
          <p:cNvPr id="17" name="Down Arrow 16">
            <a:extLst>
              <a:ext uri="{FF2B5EF4-FFF2-40B4-BE49-F238E27FC236}">
                <a16:creationId xmlns:a16="http://schemas.microsoft.com/office/drawing/2014/main" id="{F7E44C4E-34F2-4990-0D64-6D3978E800DE}"/>
              </a:ext>
            </a:extLst>
          </p:cNvPr>
          <p:cNvSpPr/>
          <p:nvPr/>
        </p:nvSpPr>
        <p:spPr>
          <a:xfrm rot="10800000" flipV="1">
            <a:off x="2133601" y="2590800"/>
            <a:ext cx="457200" cy="237744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8" name="Picture 17">
            <a:extLst>
              <a:ext uri="{FF2B5EF4-FFF2-40B4-BE49-F238E27FC236}">
                <a16:creationId xmlns:a16="http://schemas.microsoft.com/office/drawing/2014/main" id="{71F891FF-9216-2422-F023-B043ADA87302}"/>
              </a:ext>
            </a:extLst>
          </p:cNvPr>
          <p:cNvPicPr>
            <a:picLocks noChangeAspect="1"/>
          </p:cNvPicPr>
          <p:nvPr/>
        </p:nvPicPr>
        <p:blipFill>
          <a:blip r:embed="rId2"/>
          <a:stretch>
            <a:fillRect/>
          </a:stretch>
        </p:blipFill>
        <p:spPr>
          <a:xfrm>
            <a:off x="6447857" y="1188720"/>
            <a:ext cx="714943" cy="335280"/>
          </a:xfrm>
          <a:prstGeom prst="rect">
            <a:avLst/>
          </a:prstGeom>
        </p:spPr>
      </p:pic>
      <p:pic>
        <p:nvPicPr>
          <p:cNvPr id="19" name="Picture 18">
            <a:extLst>
              <a:ext uri="{FF2B5EF4-FFF2-40B4-BE49-F238E27FC236}">
                <a16:creationId xmlns:a16="http://schemas.microsoft.com/office/drawing/2014/main" id="{361C2E6C-4BD6-355D-C44B-7870386CFC3E}"/>
              </a:ext>
            </a:extLst>
          </p:cNvPr>
          <p:cNvPicPr>
            <a:picLocks noChangeAspect="1"/>
          </p:cNvPicPr>
          <p:nvPr/>
        </p:nvPicPr>
        <p:blipFill>
          <a:blip r:embed="rId3"/>
          <a:stretch>
            <a:fillRect/>
          </a:stretch>
        </p:blipFill>
        <p:spPr>
          <a:xfrm>
            <a:off x="3828938" y="1174970"/>
            <a:ext cx="643328" cy="518813"/>
          </a:xfrm>
          <a:prstGeom prst="rect">
            <a:avLst/>
          </a:prstGeom>
        </p:spPr>
      </p:pic>
      <p:pic>
        <p:nvPicPr>
          <p:cNvPr id="20" name="Picture 19">
            <a:extLst>
              <a:ext uri="{FF2B5EF4-FFF2-40B4-BE49-F238E27FC236}">
                <a16:creationId xmlns:a16="http://schemas.microsoft.com/office/drawing/2014/main" id="{A5FA04D8-77BD-E4DF-A27C-F539B3FA635F}"/>
              </a:ext>
            </a:extLst>
          </p:cNvPr>
          <p:cNvPicPr>
            <a:picLocks noChangeAspect="1"/>
          </p:cNvPicPr>
          <p:nvPr/>
        </p:nvPicPr>
        <p:blipFill>
          <a:blip r:embed="rId4"/>
          <a:stretch>
            <a:fillRect/>
          </a:stretch>
        </p:blipFill>
        <p:spPr>
          <a:xfrm>
            <a:off x="8351520" y="990600"/>
            <a:ext cx="670560" cy="640080"/>
          </a:xfrm>
          <a:prstGeom prst="rect">
            <a:avLst/>
          </a:prstGeom>
        </p:spPr>
      </p:pic>
      <p:pic>
        <p:nvPicPr>
          <p:cNvPr id="21" name="Picture 20">
            <a:extLst>
              <a:ext uri="{FF2B5EF4-FFF2-40B4-BE49-F238E27FC236}">
                <a16:creationId xmlns:a16="http://schemas.microsoft.com/office/drawing/2014/main" id="{31A79668-81DD-1A7E-E5A1-5F2ADEFAD84C}"/>
              </a:ext>
            </a:extLst>
          </p:cNvPr>
          <p:cNvPicPr>
            <a:picLocks noChangeAspect="1"/>
          </p:cNvPicPr>
          <p:nvPr/>
        </p:nvPicPr>
        <p:blipFill>
          <a:blip r:embed="rId5"/>
          <a:stretch>
            <a:fillRect/>
          </a:stretch>
        </p:blipFill>
        <p:spPr>
          <a:xfrm>
            <a:off x="10081157" y="1143000"/>
            <a:ext cx="868883" cy="405860"/>
          </a:xfrm>
          <a:prstGeom prst="rect">
            <a:avLst/>
          </a:prstGeom>
        </p:spPr>
      </p:pic>
      <p:pic>
        <p:nvPicPr>
          <p:cNvPr id="23" name="Picture 22">
            <a:extLst>
              <a:ext uri="{FF2B5EF4-FFF2-40B4-BE49-F238E27FC236}">
                <a16:creationId xmlns:a16="http://schemas.microsoft.com/office/drawing/2014/main" id="{AE3BBED5-E7F6-8F6D-C348-FA5A243FBD3F}"/>
              </a:ext>
            </a:extLst>
          </p:cNvPr>
          <p:cNvPicPr>
            <a:picLocks noChangeAspect="1"/>
          </p:cNvPicPr>
          <p:nvPr/>
        </p:nvPicPr>
        <p:blipFill>
          <a:blip r:embed="rId6"/>
          <a:stretch>
            <a:fillRect/>
          </a:stretch>
        </p:blipFill>
        <p:spPr>
          <a:xfrm>
            <a:off x="2133600" y="1050932"/>
            <a:ext cx="573524" cy="646430"/>
          </a:xfrm>
          <a:prstGeom prst="rect">
            <a:avLst/>
          </a:prstGeom>
        </p:spPr>
      </p:pic>
      <p:pic>
        <p:nvPicPr>
          <p:cNvPr id="24" name="Picture 23">
            <a:extLst>
              <a:ext uri="{FF2B5EF4-FFF2-40B4-BE49-F238E27FC236}">
                <a16:creationId xmlns:a16="http://schemas.microsoft.com/office/drawing/2014/main" id="{20EFF0B6-C713-20FA-C1DF-B0457D29356F}"/>
              </a:ext>
            </a:extLst>
          </p:cNvPr>
          <p:cNvPicPr>
            <a:picLocks noChangeAspect="1"/>
          </p:cNvPicPr>
          <p:nvPr/>
        </p:nvPicPr>
        <p:blipFill>
          <a:blip r:embed="rId7"/>
          <a:stretch>
            <a:fillRect/>
          </a:stretch>
        </p:blipFill>
        <p:spPr>
          <a:xfrm>
            <a:off x="4739737" y="1026796"/>
            <a:ext cx="751475" cy="646430"/>
          </a:xfrm>
          <a:prstGeom prst="rect">
            <a:avLst/>
          </a:prstGeom>
        </p:spPr>
      </p:pic>
      <p:pic>
        <p:nvPicPr>
          <p:cNvPr id="25" name="Picture 24">
            <a:extLst>
              <a:ext uri="{FF2B5EF4-FFF2-40B4-BE49-F238E27FC236}">
                <a16:creationId xmlns:a16="http://schemas.microsoft.com/office/drawing/2014/main" id="{C07B9D8E-C424-D003-1B80-033E823C9391}"/>
              </a:ext>
            </a:extLst>
          </p:cNvPr>
          <p:cNvPicPr>
            <a:picLocks noChangeAspect="1"/>
          </p:cNvPicPr>
          <p:nvPr/>
        </p:nvPicPr>
        <p:blipFill>
          <a:blip r:embed="rId8"/>
          <a:stretch>
            <a:fillRect/>
          </a:stretch>
        </p:blipFill>
        <p:spPr>
          <a:xfrm flipH="1">
            <a:off x="5723080" y="1174970"/>
            <a:ext cx="580849" cy="398353"/>
          </a:xfrm>
          <a:prstGeom prst="rect">
            <a:avLst/>
          </a:prstGeom>
        </p:spPr>
      </p:pic>
      <p:pic>
        <p:nvPicPr>
          <p:cNvPr id="26" name="Picture 25">
            <a:extLst>
              <a:ext uri="{FF2B5EF4-FFF2-40B4-BE49-F238E27FC236}">
                <a16:creationId xmlns:a16="http://schemas.microsoft.com/office/drawing/2014/main" id="{A8FBAFAF-6A5E-A1F5-92B0-EE6DE30963C4}"/>
              </a:ext>
            </a:extLst>
          </p:cNvPr>
          <p:cNvPicPr>
            <a:picLocks noChangeAspect="1"/>
          </p:cNvPicPr>
          <p:nvPr/>
        </p:nvPicPr>
        <p:blipFill>
          <a:blip r:embed="rId9"/>
          <a:stretch>
            <a:fillRect/>
          </a:stretch>
        </p:blipFill>
        <p:spPr>
          <a:xfrm>
            <a:off x="7472181" y="1094423"/>
            <a:ext cx="752838" cy="478154"/>
          </a:xfrm>
          <a:prstGeom prst="rect">
            <a:avLst/>
          </a:prstGeom>
        </p:spPr>
      </p:pic>
      <p:pic>
        <p:nvPicPr>
          <p:cNvPr id="27" name="Picture 26">
            <a:extLst>
              <a:ext uri="{FF2B5EF4-FFF2-40B4-BE49-F238E27FC236}">
                <a16:creationId xmlns:a16="http://schemas.microsoft.com/office/drawing/2014/main" id="{C9D2EB8D-992D-68AF-BC8B-5959EAE3A06B}"/>
              </a:ext>
            </a:extLst>
          </p:cNvPr>
          <p:cNvPicPr>
            <a:picLocks noChangeAspect="1"/>
          </p:cNvPicPr>
          <p:nvPr/>
        </p:nvPicPr>
        <p:blipFill>
          <a:blip r:embed="rId10"/>
          <a:stretch>
            <a:fillRect/>
          </a:stretch>
        </p:blipFill>
        <p:spPr>
          <a:xfrm>
            <a:off x="2934172" y="1106655"/>
            <a:ext cx="686576" cy="560983"/>
          </a:xfrm>
          <a:prstGeom prst="rect">
            <a:avLst/>
          </a:prstGeom>
        </p:spPr>
      </p:pic>
      <p:sp>
        <p:nvSpPr>
          <p:cNvPr id="29" name="Down Arrow 28">
            <a:extLst>
              <a:ext uri="{FF2B5EF4-FFF2-40B4-BE49-F238E27FC236}">
                <a16:creationId xmlns:a16="http://schemas.microsoft.com/office/drawing/2014/main" id="{0E187023-2534-5043-E92A-5E599ABCFA49}"/>
              </a:ext>
            </a:extLst>
          </p:cNvPr>
          <p:cNvSpPr/>
          <p:nvPr/>
        </p:nvSpPr>
        <p:spPr>
          <a:xfrm rot="10800000">
            <a:off x="9372598" y="2575560"/>
            <a:ext cx="457204" cy="3063240"/>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28" name="Picture 27">
            <a:extLst>
              <a:ext uri="{FF2B5EF4-FFF2-40B4-BE49-F238E27FC236}">
                <a16:creationId xmlns:a16="http://schemas.microsoft.com/office/drawing/2014/main" id="{993F8AA6-98F6-39B2-0A43-6BA1980F99A7}"/>
              </a:ext>
            </a:extLst>
          </p:cNvPr>
          <p:cNvPicPr>
            <a:picLocks noChangeAspect="1"/>
          </p:cNvPicPr>
          <p:nvPr/>
        </p:nvPicPr>
        <p:blipFill>
          <a:blip r:embed="rId11"/>
          <a:stretch>
            <a:fillRect/>
          </a:stretch>
        </p:blipFill>
        <p:spPr>
          <a:xfrm>
            <a:off x="9155598" y="1066800"/>
            <a:ext cx="826602" cy="508207"/>
          </a:xfrm>
          <a:prstGeom prst="rect">
            <a:avLst/>
          </a:prstGeom>
        </p:spPr>
      </p:pic>
    </p:spTree>
    <p:extLst>
      <p:ext uri="{BB962C8B-B14F-4D97-AF65-F5344CB8AC3E}">
        <p14:creationId xmlns:p14="http://schemas.microsoft.com/office/powerpoint/2010/main" val="36166165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F21FE0-1905-9044-9FD7-1564670DC1F7}"/>
              </a:ext>
            </a:extLst>
          </p:cNvPr>
          <p:cNvSpPr>
            <a:spLocks noGrp="1"/>
          </p:cNvSpPr>
          <p:nvPr>
            <p:ph type="sldNum" sz="quarter" idx="15"/>
          </p:nvPr>
        </p:nvSpPr>
        <p:spPr>
          <a:xfrm>
            <a:off x="11733309" y="6415715"/>
            <a:ext cx="262247" cy="276997"/>
          </a:xfrm>
        </p:spPr>
        <p:txBody>
          <a:bodyPr/>
          <a:lstStyle/>
          <a:p>
            <a:fld id="{393E1BCC-2816-45B4-8D31-D7A6B67A321F}" type="slidenum">
              <a:rPr lang="en-US" smtClean="0"/>
              <a:t>14</a:t>
            </a:fld>
            <a:endParaRPr lang="en-US" dirty="0"/>
          </a:p>
        </p:txBody>
      </p:sp>
      <p:pic>
        <p:nvPicPr>
          <p:cNvPr id="4" name="Picture 3">
            <a:extLst>
              <a:ext uri="{FF2B5EF4-FFF2-40B4-BE49-F238E27FC236}">
                <a16:creationId xmlns:a16="http://schemas.microsoft.com/office/drawing/2014/main" id="{1CE011A5-C5A0-9749-9642-6106D9B80AB4}"/>
              </a:ext>
            </a:extLst>
          </p:cNvPr>
          <p:cNvPicPr>
            <a:picLocks noChangeAspect="1"/>
          </p:cNvPicPr>
          <p:nvPr/>
        </p:nvPicPr>
        <p:blipFill>
          <a:blip r:embed="rId2"/>
          <a:stretch>
            <a:fillRect/>
          </a:stretch>
        </p:blipFill>
        <p:spPr>
          <a:xfrm>
            <a:off x="608123" y="1143000"/>
            <a:ext cx="10975031" cy="5184648"/>
          </a:xfrm>
          <a:prstGeom prst="rect">
            <a:avLst/>
          </a:prstGeom>
          <a:solidFill>
            <a:schemeClr val="bg1"/>
          </a:solidFill>
        </p:spPr>
      </p:pic>
      <p:sp>
        <p:nvSpPr>
          <p:cNvPr id="9" name="TextBox 8">
            <a:extLst>
              <a:ext uri="{FF2B5EF4-FFF2-40B4-BE49-F238E27FC236}">
                <a16:creationId xmlns:a16="http://schemas.microsoft.com/office/drawing/2014/main" id="{40D36AAE-792E-259E-0A25-14A31E0D00BE}"/>
              </a:ext>
            </a:extLst>
          </p:cNvPr>
          <p:cNvSpPr txBox="1"/>
          <p:nvPr/>
        </p:nvSpPr>
        <p:spPr>
          <a:xfrm>
            <a:off x="310382" y="6530205"/>
            <a:ext cx="371551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Dan Reed, 2022</a:t>
            </a:r>
          </a:p>
          <a:p>
            <a:pPr defTabSz="457189" hangingPunct="0"/>
            <a:endParaRPr lang="en-US" sz="1200" dirty="0">
              <a:latin typeface="+mj-lt"/>
              <a:ea typeface="+mj-ea"/>
              <a:cs typeface="+mj-cs"/>
              <a:sym typeface="Calibri"/>
            </a:endParaRPr>
          </a:p>
        </p:txBody>
      </p:sp>
      <p:sp>
        <p:nvSpPr>
          <p:cNvPr id="10" name="Content Placeholder 2">
            <a:extLst>
              <a:ext uri="{FF2B5EF4-FFF2-40B4-BE49-F238E27FC236}">
                <a16:creationId xmlns:a16="http://schemas.microsoft.com/office/drawing/2014/main" id="{4434F63F-48DF-A199-E5A9-4B0F3CE588E9}"/>
              </a:ext>
            </a:extLst>
          </p:cNvPr>
          <p:cNvSpPr txBox="1">
            <a:spLocks/>
          </p:cNvSpPr>
          <p:nvPr/>
        </p:nvSpPr>
        <p:spPr>
          <a:xfrm>
            <a:off x="387838" y="52511"/>
            <a:ext cx="10661162" cy="552221"/>
          </a:xfrm>
          <a:prstGeom prst="rect">
            <a:avLst/>
          </a:prstGeom>
        </p:spPr>
        <p:txBody>
          <a:bodyPr/>
          <a:lstStyle>
            <a:lvl1pPr marL="0" marR="0" indent="0" algn="l" defTabSz="443484" rtl="0" latinLnBrk="0">
              <a:lnSpc>
                <a:spcPct val="100000"/>
              </a:lnSpc>
              <a:spcBef>
                <a:spcPts val="600"/>
              </a:spcBef>
              <a:spcAft>
                <a:spcPts val="0"/>
              </a:spcAft>
              <a:buClrTx/>
              <a:buSzTx/>
              <a:buFontTx/>
              <a:buNone/>
              <a:tabLst/>
              <a:defRPr sz="2716" b="0" i="0" u="none" strike="noStrike" cap="none" spc="0" baseline="0">
                <a:ln>
                  <a:noFill/>
                </a:ln>
                <a:solidFill>
                  <a:srgbClr val="376092"/>
                </a:solidFill>
                <a:uFillTx/>
                <a:latin typeface="+mj-lt"/>
                <a:ea typeface="+mj-ea"/>
                <a:cs typeface="+mj-cs"/>
                <a:sym typeface="Calibri"/>
              </a:defRPr>
            </a:lvl1pPr>
            <a:lvl2pPr marL="0" marR="0" indent="457189"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2pPr>
            <a:lvl3pPr marL="0" marR="0" indent="914377"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3pPr>
            <a:lvl4pPr marL="0" marR="0" indent="1371566"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4pPr>
            <a:lvl5pPr marL="0" marR="0" indent="1828754" algn="l" defTabSz="457189" rtl="0" latinLnBrk="0">
              <a:lnSpc>
                <a:spcPct val="100000"/>
              </a:lnSpc>
              <a:spcBef>
                <a:spcPts val="600"/>
              </a:spcBef>
              <a:spcAft>
                <a:spcPts val="0"/>
              </a:spcAft>
              <a:buClrTx/>
              <a:buSzTx/>
              <a:buFontTx/>
              <a:buNone/>
              <a:tabLst/>
              <a:defRPr sz="2800" b="0" i="0" u="none" strike="noStrike" cap="none" spc="0" baseline="0">
                <a:ln>
                  <a:noFill/>
                </a:ln>
                <a:solidFill>
                  <a:srgbClr val="376092"/>
                </a:solidFill>
                <a:uFillTx/>
                <a:latin typeface="+mj-lt"/>
                <a:ea typeface="+mj-ea"/>
                <a:cs typeface="+mj-cs"/>
                <a:sym typeface="Calibri"/>
              </a:defRPr>
            </a:lvl5pPr>
            <a:lvl6pPr marL="2605974" marR="0" indent="-320031"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6pPr>
            <a:lvl7pPr marL="3063162" marR="0" indent="-320031"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7pPr>
            <a:lvl8pPr marL="3520352" marR="0" indent="-320032"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8pPr>
            <a:lvl9pPr marL="3977541" marR="0" indent="-320032" algn="l" defTabSz="457189" rtl="0" latinLnBrk="0">
              <a:lnSpc>
                <a:spcPct val="100000"/>
              </a:lnSpc>
              <a:spcBef>
                <a:spcPts val="600"/>
              </a:spcBef>
              <a:spcAft>
                <a:spcPts val="0"/>
              </a:spcAft>
              <a:buClrTx/>
              <a:buSzPct val="100000"/>
              <a:buFontTx/>
              <a:buChar char="•"/>
              <a:tabLst/>
              <a:defRPr sz="2800" b="0" i="0" u="none" strike="noStrike" cap="none" spc="0" baseline="0">
                <a:ln>
                  <a:noFill/>
                </a:ln>
                <a:solidFill>
                  <a:srgbClr val="376092"/>
                </a:solidFill>
                <a:uFillTx/>
                <a:latin typeface="+mj-lt"/>
                <a:ea typeface="+mj-ea"/>
                <a:cs typeface="+mj-cs"/>
                <a:sym typeface="Calibri"/>
              </a:defRPr>
            </a:lvl9pPr>
          </a:lstStyle>
          <a:p>
            <a:r>
              <a:rPr lang="en-US" kern="0" dirty="0"/>
              <a:t>Economic context for cloud systems vs silicon/traditional compute houses</a:t>
            </a:r>
          </a:p>
        </p:txBody>
      </p:sp>
    </p:spTree>
    <p:extLst>
      <p:ext uri="{BB962C8B-B14F-4D97-AF65-F5344CB8AC3E}">
        <p14:creationId xmlns:p14="http://schemas.microsoft.com/office/powerpoint/2010/main" val="358498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Domain specific accelerators / architectures</a:t>
            </a:r>
          </a:p>
          <a:p>
            <a:endParaRPr dirty="0"/>
          </a:p>
        </p:txBody>
      </p:sp>
      <p:pic>
        <p:nvPicPr>
          <p:cNvPr id="3" name="Picture 2">
            <a:extLst>
              <a:ext uri="{FF2B5EF4-FFF2-40B4-BE49-F238E27FC236}">
                <a16:creationId xmlns:a16="http://schemas.microsoft.com/office/drawing/2014/main" id="{A04DFED7-E586-7086-092D-2747C0B7F51B}"/>
              </a:ext>
            </a:extLst>
          </p:cNvPr>
          <p:cNvPicPr>
            <a:picLocks noChangeAspect="1"/>
          </p:cNvPicPr>
          <p:nvPr/>
        </p:nvPicPr>
        <p:blipFill>
          <a:blip r:embed="rId2"/>
          <a:stretch>
            <a:fillRect/>
          </a:stretch>
        </p:blipFill>
        <p:spPr>
          <a:xfrm>
            <a:off x="152400" y="2057400"/>
            <a:ext cx="5380928" cy="3975100"/>
          </a:xfrm>
          <a:prstGeom prst="rect">
            <a:avLst/>
          </a:prstGeom>
        </p:spPr>
      </p:pic>
      <p:sp>
        <p:nvSpPr>
          <p:cNvPr id="4" name="TextBox 3">
            <a:extLst>
              <a:ext uri="{FF2B5EF4-FFF2-40B4-BE49-F238E27FC236}">
                <a16:creationId xmlns:a16="http://schemas.microsoft.com/office/drawing/2014/main" id="{5A25137F-600C-D809-669F-3F02F5EC18A6}"/>
              </a:ext>
            </a:extLst>
          </p:cNvPr>
          <p:cNvSpPr txBox="1"/>
          <p:nvPr/>
        </p:nvSpPr>
        <p:spPr>
          <a:xfrm>
            <a:off x="248607" y="6489310"/>
            <a:ext cx="3741208"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Woodside Capital Partners</a:t>
            </a:r>
          </a:p>
        </p:txBody>
      </p:sp>
      <p:sp>
        <p:nvSpPr>
          <p:cNvPr id="2" name="TextBox 1">
            <a:extLst>
              <a:ext uri="{FF2B5EF4-FFF2-40B4-BE49-F238E27FC236}">
                <a16:creationId xmlns:a16="http://schemas.microsoft.com/office/drawing/2014/main" id="{C5F40291-78C9-FAE5-BB25-DCB3064F7A76}"/>
              </a:ext>
            </a:extLst>
          </p:cNvPr>
          <p:cNvSpPr txBox="1"/>
          <p:nvPr/>
        </p:nvSpPr>
        <p:spPr>
          <a:xfrm>
            <a:off x="1045794" y="1752600"/>
            <a:ext cx="3907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AI/ML startups formation</a:t>
            </a:r>
          </a:p>
        </p:txBody>
      </p:sp>
      <p:sp>
        <p:nvSpPr>
          <p:cNvPr id="6" name="TextBox 5">
            <a:extLst>
              <a:ext uri="{FF2B5EF4-FFF2-40B4-BE49-F238E27FC236}">
                <a16:creationId xmlns:a16="http://schemas.microsoft.com/office/drawing/2014/main" id="{FC3F10FC-2425-2D8C-2027-95A8179B827C}"/>
              </a:ext>
            </a:extLst>
          </p:cNvPr>
          <p:cNvSpPr txBox="1"/>
          <p:nvPr/>
        </p:nvSpPr>
        <p:spPr>
          <a:xfrm>
            <a:off x="760478" y="3829064"/>
            <a:ext cx="2019395" cy="36576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E832E225-10CB-E486-BFA4-CDF6391FB42C}"/>
              </a:ext>
            </a:extLst>
          </p:cNvPr>
          <p:cNvSpPr txBox="1"/>
          <p:nvPr/>
        </p:nvSpPr>
        <p:spPr>
          <a:xfrm>
            <a:off x="952500" y="4252006"/>
            <a:ext cx="661811" cy="36576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C4202409-7646-0998-BD6E-2C9BDE2EABCD}"/>
              </a:ext>
            </a:extLst>
          </p:cNvPr>
          <p:cNvSpPr txBox="1"/>
          <p:nvPr/>
        </p:nvSpPr>
        <p:spPr>
          <a:xfrm>
            <a:off x="805082" y="3406570"/>
            <a:ext cx="1693333" cy="36576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14" name="Straight Connector 13">
            <a:extLst>
              <a:ext uri="{FF2B5EF4-FFF2-40B4-BE49-F238E27FC236}">
                <a16:creationId xmlns:a16="http://schemas.microsoft.com/office/drawing/2014/main" id="{9A28C44E-53DD-FD59-D3AE-016B3E629E25}"/>
              </a:ext>
            </a:extLst>
          </p:cNvPr>
          <p:cNvCxnSpPr>
            <a:cxnSpLocks/>
          </p:cNvCxnSpPr>
          <p:nvPr/>
        </p:nvCxnSpPr>
        <p:spPr>
          <a:xfrm>
            <a:off x="9448800" y="1234304"/>
            <a:ext cx="76200" cy="5096323"/>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5A65C6D-78C7-298E-1832-8892EC744782}"/>
              </a:ext>
            </a:extLst>
          </p:cNvPr>
          <p:cNvSpPr txBox="1"/>
          <p:nvPr/>
        </p:nvSpPr>
        <p:spPr>
          <a:xfrm>
            <a:off x="9957088" y="974703"/>
            <a:ext cx="12382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149ED3"/>
                </a:solidFill>
                <a:effectLst/>
                <a:uFillTx/>
                <a:latin typeface="+mj-lt"/>
                <a:ea typeface="+mj-ea"/>
                <a:cs typeface="+mj-cs"/>
                <a:sym typeface="Calibri"/>
              </a:rPr>
              <a:t>Cloud</a:t>
            </a:r>
          </a:p>
        </p:txBody>
      </p:sp>
      <p:sp>
        <p:nvSpPr>
          <p:cNvPr id="16" name="TextBox 15">
            <a:extLst>
              <a:ext uri="{FF2B5EF4-FFF2-40B4-BE49-F238E27FC236}">
                <a16:creationId xmlns:a16="http://schemas.microsoft.com/office/drawing/2014/main" id="{4A24D4A0-8272-8424-9970-FEDFA84B0BB4}"/>
              </a:ext>
            </a:extLst>
          </p:cNvPr>
          <p:cNvSpPr txBox="1"/>
          <p:nvPr/>
        </p:nvSpPr>
        <p:spPr>
          <a:xfrm>
            <a:off x="7620000" y="1005704"/>
            <a:ext cx="12382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149ED3"/>
                </a:solidFill>
                <a:effectLst/>
                <a:uFillTx/>
                <a:latin typeface="+mj-lt"/>
                <a:ea typeface="+mj-ea"/>
                <a:cs typeface="+mj-cs"/>
                <a:sym typeface="Calibri"/>
              </a:rPr>
              <a:t>Edge</a:t>
            </a:r>
          </a:p>
        </p:txBody>
      </p:sp>
      <p:sp>
        <p:nvSpPr>
          <p:cNvPr id="17" name="TextBox 16">
            <a:extLst>
              <a:ext uri="{FF2B5EF4-FFF2-40B4-BE49-F238E27FC236}">
                <a16:creationId xmlns:a16="http://schemas.microsoft.com/office/drawing/2014/main" id="{4FFAC96E-27EE-E72F-DD31-AFEF3E449B62}"/>
              </a:ext>
            </a:extLst>
          </p:cNvPr>
          <p:cNvSpPr txBox="1"/>
          <p:nvPr/>
        </p:nvSpPr>
        <p:spPr>
          <a:xfrm>
            <a:off x="6076984" y="2249271"/>
            <a:ext cx="12382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149ED3"/>
                </a:solidFill>
                <a:effectLst/>
                <a:uFillTx/>
                <a:latin typeface="+mj-lt"/>
                <a:ea typeface="+mj-ea"/>
                <a:cs typeface="+mj-cs"/>
                <a:sym typeface="Calibri"/>
              </a:rPr>
              <a:t>Von Neumann</a:t>
            </a:r>
          </a:p>
        </p:txBody>
      </p:sp>
      <p:sp>
        <p:nvSpPr>
          <p:cNvPr id="18" name="TextBox 17">
            <a:extLst>
              <a:ext uri="{FF2B5EF4-FFF2-40B4-BE49-F238E27FC236}">
                <a16:creationId xmlns:a16="http://schemas.microsoft.com/office/drawing/2014/main" id="{5BF53375-D9DA-0979-CF3D-37E42608A3AE}"/>
              </a:ext>
            </a:extLst>
          </p:cNvPr>
          <p:cNvSpPr txBox="1"/>
          <p:nvPr/>
        </p:nvSpPr>
        <p:spPr>
          <a:xfrm>
            <a:off x="6000784" y="4876800"/>
            <a:ext cx="12382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149ED3"/>
                </a:solidFill>
                <a:effectLst/>
                <a:uFillTx/>
                <a:latin typeface="+mj-lt"/>
                <a:ea typeface="+mj-ea"/>
                <a:cs typeface="+mj-cs"/>
                <a:sym typeface="Calibri"/>
              </a:rPr>
              <a:t>Non-Von Neumann</a:t>
            </a:r>
          </a:p>
        </p:txBody>
      </p:sp>
      <p:pic>
        <p:nvPicPr>
          <p:cNvPr id="19" name="Picture 18">
            <a:extLst>
              <a:ext uri="{FF2B5EF4-FFF2-40B4-BE49-F238E27FC236}">
                <a16:creationId xmlns:a16="http://schemas.microsoft.com/office/drawing/2014/main" id="{A54AAFA1-503A-4F58-946F-072D43882CD3}"/>
              </a:ext>
            </a:extLst>
          </p:cNvPr>
          <p:cNvPicPr>
            <a:picLocks noChangeAspect="1"/>
          </p:cNvPicPr>
          <p:nvPr/>
        </p:nvPicPr>
        <p:blipFill>
          <a:blip r:embed="rId3"/>
          <a:stretch>
            <a:fillRect/>
          </a:stretch>
        </p:blipFill>
        <p:spPr>
          <a:xfrm>
            <a:off x="9638833" y="1959575"/>
            <a:ext cx="2172167" cy="1278617"/>
          </a:xfrm>
          <a:prstGeom prst="rect">
            <a:avLst/>
          </a:prstGeom>
        </p:spPr>
      </p:pic>
      <p:pic>
        <p:nvPicPr>
          <p:cNvPr id="20" name="Picture 19">
            <a:extLst>
              <a:ext uri="{FF2B5EF4-FFF2-40B4-BE49-F238E27FC236}">
                <a16:creationId xmlns:a16="http://schemas.microsoft.com/office/drawing/2014/main" id="{EED394B2-B2AA-4330-D269-A66B286F4F31}"/>
              </a:ext>
            </a:extLst>
          </p:cNvPr>
          <p:cNvPicPr>
            <a:picLocks noChangeAspect="1"/>
          </p:cNvPicPr>
          <p:nvPr/>
        </p:nvPicPr>
        <p:blipFill>
          <a:blip r:embed="rId4"/>
          <a:stretch>
            <a:fillRect/>
          </a:stretch>
        </p:blipFill>
        <p:spPr>
          <a:xfrm>
            <a:off x="7315200" y="1396621"/>
            <a:ext cx="1935899" cy="874374"/>
          </a:xfrm>
          <a:prstGeom prst="rect">
            <a:avLst/>
          </a:prstGeom>
        </p:spPr>
      </p:pic>
      <p:pic>
        <p:nvPicPr>
          <p:cNvPr id="21" name="Picture 20">
            <a:extLst>
              <a:ext uri="{FF2B5EF4-FFF2-40B4-BE49-F238E27FC236}">
                <a16:creationId xmlns:a16="http://schemas.microsoft.com/office/drawing/2014/main" id="{9AD63C50-D701-BC13-02C0-E210FEE19B2F}"/>
              </a:ext>
            </a:extLst>
          </p:cNvPr>
          <p:cNvPicPr>
            <a:picLocks noChangeAspect="1"/>
          </p:cNvPicPr>
          <p:nvPr/>
        </p:nvPicPr>
        <p:blipFill>
          <a:blip r:embed="rId5"/>
          <a:stretch>
            <a:fillRect/>
          </a:stretch>
        </p:blipFill>
        <p:spPr>
          <a:xfrm>
            <a:off x="7417072" y="2332925"/>
            <a:ext cx="1803128" cy="426688"/>
          </a:xfrm>
          <a:prstGeom prst="rect">
            <a:avLst/>
          </a:prstGeom>
        </p:spPr>
      </p:pic>
      <p:pic>
        <p:nvPicPr>
          <p:cNvPr id="22" name="Picture 21">
            <a:extLst>
              <a:ext uri="{FF2B5EF4-FFF2-40B4-BE49-F238E27FC236}">
                <a16:creationId xmlns:a16="http://schemas.microsoft.com/office/drawing/2014/main" id="{6B2FF2BA-0B7C-CF4D-8981-14DF08EB7F88}"/>
              </a:ext>
            </a:extLst>
          </p:cNvPr>
          <p:cNvPicPr>
            <a:picLocks noChangeAspect="1"/>
          </p:cNvPicPr>
          <p:nvPr/>
        </p:nvPicPr>
        <p:blipFill>
          <a:blip r:embed="rId6"/>
          <a:stretch>
            <a:fillRect/>
          </a:stretch>
        </p:blipFill>
        <p:spPr>
          <a:xfrm>
            <a:off x="7391400" y="2758304"/>
            <a:ext cx="1879328" cy="589892"/>
          </a:xfrm>
          <a:prstGeom prst="rect">
            <a:avLst/>
          </a:prstGeom>
        </p:spPr>
      </p:pic>
      <p:pic>
        <p:nvPicPr>
          <p:cNvPr id="23" name="Picture 22">
            <a:extLst>
              <a:ext uri="{FF2B5EF4-FFF2-40B4-BE49-F238E27FC236}">
                <a16:creationId xmlns:a16="http://schemas.microsoft.com/office/drawing/2014/main" id="{D828B3C8-36D2-7E58-9ABA-52C31BA93593}"/>
              </a:ext>
            </a:extLst>
          </p:cNvPr>
          <p:cNvPicPr>
            <a:picLocks noChangeAspect="1"/>
          </p:cNvPicPr>
          <p:nvPr/>
        </p:nvPicPr>
        <p:blipFill>
          <a:blip r:embed="rId7"/>
          <a:stretch>
            <a:fillRect/>
          </a:stretch>
        </p:blipFill>
        <p:spPr>
          <a:xfrm>
            <a:off x="7315200" y="3367904"/>
            <a:ext cx="1829695" cy="548513"/>
          </a:xfrm>
          <a:prstGeom prst="rect">
            <a:avLst/>
          </a:prstGeom>
        </p:spPr>
      </p:pic>
      <p:pic>
        <p:nvPicPr>
          <p:cNvPr id="26" name="Picture 25">
            <a:extLst>
              <a:ext uri="{FF2B5EF4-FFF2-40B4-BE49-F238E27FC236}">
                <a16:creationId xmlns:a16="http://schemas.microsoft.com/office/drawing/2014/main" id="{93A674FA-49D4-5395-5A1D-8ED371565781}"/>
              </a:ext>
            </a:extLst>
          </p:cNvPr>
          <p:cNvPicPr>
            <a:picLocks noChangeAspect="1"/>
          </p:cNvPicPr>
          <p:nvPr/>
        </p:nvPicPr>
        <p:blipFill>
          <a:blip r:embed="rId8"/>
          <a:stretch>
            <a:fillRect/>
          </a:stretch>
        </p:blipFill>
        <p:spPr>
          <a:xfrm>
            <a:off x="7423150" y="6162845"/>
            <a:ext cx="1339850" cy="338840"/>
          </a:xfrm>
          <a:prstGeom prst="rect">
            <a:avLst/>
          </a:prstGeom>
        </p:spPr>
      </p:pic>
      <p:cxnSp>
        <p:nvCxnSpPr>
          <p:cNvPr id="30" name="Straight Connector 29">
            <a:extLst>
              <a:ext uri="{FF2B5EF4-FFF2-40B4-BE49-F238E27FC236}">
                <a16:creationId xmlns:a16="http://schemas.microsoft.com/office/drawing/2014/main" id="{0B05B3CC-66C7-253F-BE7F-CF2CA586FC09}"/>
              </a:ext>
            </a:extLst>
          </p:cNvPr>
          <p:cNvCxnSpPr>
            <a:cxnSpLocks/>
          </p:cNvCxnSpPr>
          <p:nvPr/>
        </p:nvCxnSpPr>
        <p:spPr>
          <a:xfrm>
            <a:off x="7086600" y="3962400"/>
            <a:ext cx="4867326"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D82CA4B9-C317-7319-9A4A-F00AC6FC8575}"/>
              </a:ext>
            </a:extLst>
          </p:cNvPr>
          <p:cNvPicPr>
            <a:picLocks noChangeAspect="1"/>
          </p:cNvPicPr>
          <p:nvPr/>
        </p:nvPicPr>
        <p:blipFill>
          <a:blip r:embed="rId9"/>
          <a:stretch>
            <a:fillRect/>
          </a:stretch>
        </p:blipFill>
        <p:spPr>
          <a:xfrm>
            <a:off x="9829800" y="4648200"/>
            <a:ext cx="1799657" cy="405089"/>
          </a:xfrm>
          <a:prstGeom prst="rect">
            <a:avLst/>
          </a:prstGeom>
        </p:spPr>
      </p:pic>
      <p:pic>
        <p:nvPicPr>
          <p:cNvPr id="34" name="Picture 33">
            <a:extLst>
              <a:ext uri="{FF2B5EF4-FFF2-40B4-BE49-F238E27FC236}">
                <a16:creationId xmlns:a16="http://schemas.microsoft.com/office/drawing/2014/main" id="{747A66A6-4195-5194-EE68-7B84E36BD007}"/>
              </a:ext>
            </a:extLst>
          </p:cNvPr>
          <p:cNvPicPr>
            <a:picLocks noChangeAspect="1"/>
          </p:cNvPicPr>
          <p:nvPr/>
        </p:nvPicPr>
        <p:blipFill>
          <a:blip r:embed="rId10"/>
          <a:stretch>
            <a:fillRect/>
          </a:stretch>
        </p:blipFill>
        <p:spPr>
          <a:xfrm>
            <a:off x="10066891" y="5109651"/>
            <a:ext cx="1228522" cy="562285"/>
          </a:xfrm>
          <a:prstGeom prst="rect">
            <a:avLst/>
          </a:prstGeom>
        </p:spPr>
      </p:pic>
      <p:pic>
        <p:nvPicPr>
          <p:cNvPr id="35" name="Picture 34">
            <a:extLst>
              <a:ext uri="{FF2B5EF4-FFF2-40B4-BE49-F238E27FC236}">
                <a16:creationId xmlns:a16="http://schemas.microsoft.com/office/drawing/2014/main" id="{B3AF2C8B-EB2D-CA17-6526-21391D7649E4}"/>
              </a:ext>
            </a:extLst>
          </p:cNvPr>
          <p:cNvPicPr>
            <a:picLocks noChangeAspect="1"/>
          </p:cNvPicPr>
          <p:nvPr/>
        </p:nvPicPr>
        <p:blipFill>
          <a:blip r:embed="rId11"/>
          <a:stretch>
            <a:fillRect/>
          </a:stretch>
        </p:blipFill>
        <p:spPr>
          <a:xfrm>
            <a:off x="7368992" y="4109674"/>
            <a:ext cx="1935899" cy="1010779"/>
          </a:xfrm>
          <a:prstGeom prst="rect">
            <a:avLst/>
          </a:prstGeom>
        </p:spPr>
      </p:pic>
      <p:pic>
        <p:nvPicPr>
          <p:cNvPr id="36" name="Picture 35">
            <a:extLst>
              <a:ext uri="{FF2B5EF4-FFF2-40B4-BE49-F238E27FC236}">
                <a16:creationId xmlns:a16="http://schemas.microsoft.com/office/drawing/2014/main" id="{8621F917-7189-B256-5F37-F2D670C425C1}"/>
              </a:ext>
            </a:extLst>
          </p:cNvPr>
          <p:cNvPicPr>
            <a:picLocks noChangeAspect="1"/>
          </p:cNvPicPr>
          <p:nvPr/>
        </p:nvPicPr>
        <p:blipFill>
          <a:blip r:embed="rId12"/>
          <a:stretch>
            <a:fillRect/>
          </a:stretch>
        </p:blipFill>
        <p:spPr>
          <a:xfrm>
            <a:off x="7370530" y="5155542"/>
            <a:ext cx="1980934" cy="1005840"/>
          </a:xfrm>
          <a:prstGeom prst="rect">
            <a:avLst/>
          </a:prstGeom>
        </p:spPr>
      </p:pic>
      <p:sp>
        <p:nvSpPr>
          <p:cNvPr id="37" name="TextBox 36">
            <a:extLst>
              <a:ext uri="{FF2B5EF4-FFF2-40B4-BE49-F238E27FC236}">
                <a16:creationId xmlns:a16="http://schemas.microsoft.com/office/drawing/2014/main" id="{37BFD519-B57C-A293-F9EB-A1BE66890366}"/>
              </a:ext>
            </a:extLst>
          </p:cNvPr>
          <p:cNvSpPr txBox="1"/>
          <p:nvPr/>
        </p:nvSpPr>
        <p:spPr>
          <a:xfrm>
            <a:off x="1104900" y="4630187"/>
            <a:ext cx="661811" cy="36576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8" name="Oval 37">
            <a:extLst>
              <a:ext uri="{FF2B5EF4-FFF2-40B4-BE49-F238E27FC236}">
                <a16:creationId xmlns:a16="http://schemas.microsoft.com/office/drawing/2014/main" id="{EE37F3BA-B96A-B873-A960-7C534586E670}"/>
              </a:ext>
            </a:extLst>
          </p:cNvPr>
          <p:cNvSpPr/>
          <p:nvPr/>
        </p:nvSpPr>
        <p:spPr>
          <a:xfrm>
            <a:off x="7248524" y="6160572"/>
            <a:ext cx="1609691" cy="479676"/>
          </a:xfrm>
          <a:prstGeom prst="ellipse">
            <a:avLst/>
          </a:prstGeom>
          <a:noFill/>
          <a:ln w="25400" cap="flat">
            <a:solidFill>
              <a:schemeClr val="accent6">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9" name="TextBox 38">
            <a:extLst>
              <a:ext uri="{FF2B5EF4-FFF2-40B4-BE49-F238E27FC236}">
                <a16:creationId xmlns:a16="http://schemas.microsoft.com/office/drawing/2014/main" id="{A8011F6B-07B6-A482-C269-9BACDDBCFED2}"/>
              </a:ext>
            </a:extLst>
          </p:cNvPr>
          <p:cNvSpPr txBox="1"/>
          <p:nvPr/>
        </p:nvSpPr>
        <p:spPr>
          <a:xfrm>
            <a:off x="8841291" y="6274611"/>
            <a:ext cx="13674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dirty="0">
                <a:ln>
                  <a:noFill/>
                </a:ln>
                <a:solidFill>
                  <a:schemeClr val="accent6"/>
                </a:solidFill>
                <a:effectLst/>
                <a:uFillTx/>
                <a:latin typeface="+mj-lt"/>
                <a:ea typeface="+mj-ea"/>
                <a:cs typeface="+mj-cs"/>
                <a:sym typeface="Calibri"/>
              </a:rPr>
              <a:t>Optical / Photonics</a:t>
            </a:r>
          </a:p>
        </p:txBody>
      </p:sp>
      <p:sp>
        <p:nvSpPr>
          <p:cNvPr id="40" name="Oval 39">
            <a:extLst>
              <a:ext uri="{FF2B5EF4-FFF2-40B4-BE49-F238E27FC236}">
                <a16:creationId xmlns:a16="http://schemas.microsoft.com/office/drawing/2014/main" id="{A10AD14C-093B-B6BE-A4A7-202A78CCF022}"/>
              </a:ext>
            </a:extLst>
          </p:cNvPr>
          <p:cNvSpPr/>
          <p:nvPr/>
        </p:nvSpPr>
        <p:spPr>
          <a:xfrm>
            <a:off x="7223125" y="5119172"/>
            <a:ext cx="2194560" cy="1097280"/>
          </a:xfrm>
          <a:prstGeom prst="ellipse">
            <a:avLst/>
          </a:prstGeom>
          <a:noFill/>
          <a:ln w="25400" cap="flat">
            <a:solidFill>
              <a:schemeClr val="accent6">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1" name="TextBox 40">
            <a:extLst>
              <a:ext uri="{FF2B5EF4-FFF2-40B4-BE49-F238E27FC236}">
                <a16:creationId xmlns:a16="http://schemas.microsoft.com/office/drawing/2014/main" id="{52FE868E-CF36-B973-CF22-1F6BE524E2A2}"/>
              </a:ext>
            </a:extLst>
          </p:cNvPr>
          <p:cNvSpPr txBox="1"/>
          <p:nvPr/>
        </p:nvSpPr>
        <p:spPr>
          <a:xfrm>
            <a:off x="9170295" y="4368030"/>
            <a:ext cx="13674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dirty="0">
                <a:ln>
                  <a:noFill/>
                </a:ln>
                <a:solidFill>
                  <a:schemeClr val="accent6"/>
                </a:solidFill>
                <a:effectLst/>
                <a:uFillTx/>
                <a:latin typeface="+mj-lt"/>
                <a:ea typeface="+mj-ea"/>
                <a:cs typeface="+mj-cs"/>
                <a:sym typeface="Calibri"/>
              </a:rPr>
              <a:t>Neuromorphic</a:t>
            </a:r>
          </a:p>
        </p:txBody>
      </p:sp>
      <p:sp>
        <p:nvSpPr>
          <p:cNvPr id="42" name="Oval 41">
            <a:extLst>
              <a:ext uri="{FF2B5EF4-FFF2-40B4-BE49-F238E27FC236}">
                <a16:creationId xmlns:a16="http://schemas.microsoft.com/office/drawing/2014/main" id="{89124336-3CB8-7A8F-75F7-9172D4E07E3F}"/>
              </a:ext>
            </a:extLst>
          </p:cNvPr>
          <p:cNvSpPr/>
          <p:nvPr/>
        </p:nvSpPr>
        <p:spPr>
          <a:xfrm>
            <a:off x="7192010" y="4090470"/>
            <a:ext cx="2218690" cy="1097280"/>
          </a:xfrm>
          <a:prstGeom prst="ellipse">
            <a:avLst/>
          </a:prstGeom>
          <a:noFill/>
          <a:ln w="25400" cap="flat">
            <a:solidFill>
              <a:schemeClr val="accent6">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3" name="TextBox 42">
            <a:extLst>
              <a:ext uri="{FF2B5EF4-FFF2-40B4-BE49-F238E27FC236}">
                <a16:creationId xmlns:a16="http://schemas.microsoft.com/office/drawing/2014/main" id="{39D54EAF-3321-3CFD-3B6E-DCF1AB4809F6}"/>
              </a:ext>
            </a:extLst>
          </p:cNvPr>
          <p:cNvSpPr txBox="1"/>
          <p:nvPr/>
        </p:nvSpPr>
        <p:spPr>
          <a:xfrm>
            <a:off x="6426312" y="5641115"/>
            <a:ext cx="13674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dirty="0">
                <a:ln>
                  <a:noFill/>
                </a:ln>
                <a:solidFill>
                  <a:schemeClr val="accent6"/>
                </a:solidFill>
                <a:effectLst/>
                <a:uFillTx/>
                <a:latin typeface="+mj-lt"/>
                <a:ea typeface="+mj-ea"/>
                <a:cs typeface="+mj-cs"/>
                <a:sym typeface="Calibri"/>
              </a:rPr>
              <a:t>In-Memory</a:t>
            </a:r>
          </a:p>
        </p:txBody>
      </p:sp>
    </p:spTree>
    <p:extLst>
      <p:ext uri="{BB962C8B-B14F-4D97-AF65-F5344CB8AC3E}">
        <p14:creationId xmlns:p14="http://schemas.microsoft.com/office/powerpoint/2010/main" val="355049657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Acceleration of AI with GPUs</a:t>
            </a:r>
          </a:p>
          <a:p>
            <a:endParaRPr dirty="0"/>
          </a:p>
        </p:txBody>
      </p:sp>
      <p:sp>
        <p:nvSpPr>
          <p:cNvPr id="8" name="TextBox 7">
            <a:extLst>
              <a:ext uri="{FF2B5EF4-FFF2-40B4-BE49-F238E27FC236}">
                <a16:creationId xmlns:a16="http://schemas.microsoft.com/office/drawing/2014/main" id="{F9820EF7-A663-4705-AB9E-DEE9A022003B}"/>
              </a:ext>
            </a:extLst>
          </p:cNvPr>
          <p:cNvSpPr txBox="1"/>
          <p:nvPr/>
        </p:nvSpPr>
        <p:spPr>
          <a:xfrm>
            <a:off x="323082" y="6532877"/>
            <a:ext cx="3715518"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Nvidia</a:t>
            </a:r>
          </a:p>
        </p:txBody>
      </p:sp>
      <p:sp>
        <p:nvSpPr>
          <p:cNvPr id="10" name="TextBox 9">
            <a:extLst>
              <a:ext uri="{FF2B5EF4-FFF2-40B4-BE49-F238E27FC236}">
                <a16:creationId xmlns:a16="http://schemas.microsoft.com/office/drawing/2014/main" id="{5B6A3566-8499-21A7-773D-93695C815F81}"/>
              </a:ext>
            </a:extLst>
          </p:cNvPr>
          <p:cNvSpPr txBox="1"/>
          <p:nvPr/>
        </p:nvSpPr>
        <p:spPr>
          <a:xfrm>
            <a:off x="2388870" y="6023610"/>
            <a:ext cx="7075170" cy="5573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Box 10">
            <a:extLst>
              <a:ext uri="{FF2B5EF4-FFF2-40B4-BE49-F238E27FC236}">
                <a16:creationId xmlns:a16="http://schemas.microsoft.com/office/drawing/2014/main" id="{5A5AAF50-08A1-DB5F-5E6E-66DC2BBCC823}"/>
              </a:ext>
            </a:extLst>
          </p:cNvPr>
          <p:cNvSpPr txBox="1"/>
          <p:nvPr/>
        </p:nvSpPr>
        <p:spPr>
          <a:xfrm>
            <a:off x="3809999" y="1459470"/>
            <a:ext cx="3719513"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2" name="Picture 1">
            <a:extLst>
              <a:ext uri="{FF2B5EF4-FFF2-40B4-BE49-F238E27FC236}">
                <a16:creationId xmlns:a16="http://schemas.microsoft.com/office/drawing/2014/main" id="{5BD056EA-9792-B667-5CAC-5812B1E78E0C}"/>
              </a:ext>
            </a:extLst>
          </p:cNvPr>
          <p:cNvPicPr>
            <a:picLocks noChangeAspect="1"/>
          </p:cNvPicPr>
          <p:nvPr/>
        </p:nvPicPr>
        <p:blipFill>
          <a:blip r:embed="rId2"/>
          <a:stretch>
            <a:fillRect/>
          </a:stretch>
        </p:blipFill>
        <p:spPr>
          <a:xfrm>
            <a:off x="1467853" y="868092"/>
            <a:ext cx="9823948" cy="5435918"/>
          </a:xfrm>
          <a:prstGeom prst="rect">
            <a:avLst/>
          </a:prstGeom>
        </p:spPr>
      </p:pic>
    </p:spTree>
    <p:extLst>
      <p:ext uri="{BB962C8B-B14F-4D97-AF65-F5344CB8AC3E}">
        <p14:creationId xmlns:p14="http://schemas.microsoft.com/office/powerpoint/2010/main" val="19402376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Intel’s entry into foundry</a:t>
            </a:r>
          </a:p>
          <a:p>
            <a:endParaRPr dirty="0"/>
          </a:p>
        </p:txBody>
      </p:sp>
      <p:pic>
        <p:nvPicPr>
          <p:cNvPr id="2" name="Picture 1">
            <a:extLst>
              <a:ext uri="{FF2B5EF4-FFF2-40B4-BE49-F238E27FC236}">
                <a16:creationId xmlns:a16="http://schemas.microsoft.com/office/drawing/2014/main" id="{247BCF13-17BD-37F9-63AA-18E08F5B9E04}"/>
              </a:ext>
            </a:extLst>
          </p:cNvPr>
          <p:cNvPicPr>
            <a:picLocks noChangeAspect="1"/>
          </p:cNvPicPr>
          <p:nvPr/>
        </p:nvPicPr>
        <p:blipFill>
          <a:blip r:embed="rId2"/>
          <a:stretch>
            <a:fillRect/>
          </a:stretch>
        </p:blipFill>
        <p:spPr>
          <a:xfrm>
            <a:off x="609600" y="990600"/>
            <a:ext cx="5105400" cy="2860369"/>
          </a:xfrm>
          <a:prstGeom prst="rect">
            <a:avLst/>
          </a:prstGeom>
        </p:spPr>
      </p:pic>
      <p:pic>
        <p:nvPicPr>
          <p:cNvPr id="3" name="Picture 2">
            <a:extLst>
              <a:ext uri="{FF2B5EF4-FFF2-40B4-BE49-F238E27FC236}">
                <a16:creationId xmlns:a16="http://schemas.microsoft.com/office/drawing/2014/main" id="{9A0978EF-CE78-8E61-5AF9-D2639F5D4B9F}"/>
              </a:ext>
            </a:extLst>
          </p:cNvPr>
          <p:cNvPicPr>
            <a:picLocks noChangeAspect="1"/>
          </p:cNvPicPr>
          <p:nvPr/>
        </p:nvPicPr>
        <p:blipFill>
          <a:blip r:embed="rId3"/>
          <a:stretch>
            <a:fillRect/>
          </a:stretch>
        </p:blipFill>
        <p:spPr>
          <a:xfrm>
            <a:off x="609600" y="4114800"/>
            <a:ext cx="2743200" cy="853440"/>
          </a:xfrm>
          <a:prstGeom prst="rect">
            <a:avLst/>
          </a:prstGeom>
        </p:spPr>
      </p:pic>
      <p:pic>
        <p:nvPicPr>
          <p:cNvPr id="4" name="Picture 3">
            <a:extLst>
              <a:ext uri="{FF2B5EF4-FFF2-40B4-BE49-F238E27FC236}">
                <a16:creationId xmlns:a16="http://schemas.microsoft.com/office/drawing/2014/main" id="{5DD23618-12CA-F9C5-1DA5-E94C698BE1AB}"/>
              </a:ext>
            </a:extLst>
          </p:cNvPr>
          <p:cNvPicPr>
            <a:picLocks noChangeAspect="1"/>
          </p:cNvPicPr>
          <p:nvPr/>
        </p:nvPicPr>
        <p:blipFill>
          <a:blip r:embed="rId4"/>
          <a:stretch>
            <a:fillRect/>
          </a:stretch>
        </p:blipFill>
        <p:spPr>
          <a:xfrm>
            <a:off x="7148634" y="1066800"/>
            <a:ext cx="3366966" cy="2876216"/>
          </a:xfrm>
          <a:prstGeom prst="rect">
            <a:avLst/>
          </a:prstGeom>
        </p:spPr>
      </p:pic>
      <p:sp>
        <p:nvSpPr>
          <p:cNvPr id="5" name="TextBox 4">
            <a:extLst>
              <a:ext uri="{FF2B5EF4-FFF2-40B4-BE49-F238E27FC236}">
                <a16:creationId xmlns:a16="http://schemas.microsoft.com/office/drawing/2014/main" id="{6B2BB695-F73F-9150-636B-5835E33D5CAB}"/>
              </a:ext>
            </a:extLst>
          </p:cNvPr>
          <p:cNvSpPr txBox="1"/>
          <p:nvPr/>
        </p:nvSpPr>
        <p:spPr>
          <a:xfrm>
            <a:off x="401048" y="6540899"/>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Semiconductor Digest / Getty Images</a:t>
            </a:r>
          </a:p>
        </p:txBody>
      </p:sp>
      <p:pic>
        <p:nvPicPr>
          <p:cNvPr id="6" name="Picture 5">
            <a:extLst>
              <a:ext uri="{FF2B5EF4-FFF2-40B4-BE49-F238E27FC236}">
                <a16:creationId xmlns:a16="http://schemas.microsoft.com/office/drawing/2014/main" id="{D449E40A-D785-429C-13EE-F1B13FD43BDD}"/>
              </a:ext>
            </a:extLst>
          </p:cNvPr>
          <p:cNvPicPr>
            <a:picLocks noChangeAspect="1"/>
          </p:cNvPicPr>
          <p:nvPr/>
        </p:nvPicPr>
        <p:blipFill>
          <a:blip r:embed="rId5"/>
          <a:stretch>
            <a:fillRect/>
          </a:stretch>
        </p:blipFill>
        <p:spPr>
          <a:xfrm>
            <a:off x="1524000" y="5040993"/>
            <a:ext cx="2819400" cy="369207"/>
          </a:xfrm>
          <a:prstGeom prst="rect">
            <a:avLst/>
          </a:prstGeom>
        </p:spPr>
      </p:pic>
      <p:pic>
        <p:nvPicPr>
          <p:cNvPr id="8" name="Picture 7">
            <a:extLst>
              <a:ext uri="{FF2B5EF4-FFF2-40B4-BE49-F238E27FC236}">
                <a16:creationId xmlns:a16="http://schemas.microsoft.com/office/drawing/2014/main" id="{5E558D50-BA51-9498-7F42-172D192F2F79}"/>
              </a:ext>
            </a:extLst>
          </p:cNvPr>
          <p:cNvPicPr>
            <a:picLocks noChangeAspect="1"/>
          </p:cNvPicPr>
          <p:nvPr/>
        </p:nvPicPr>
        <p:blipFill>
          <a:blip r:embed="rId6"/>
          <a:stretch>
            <a:fillRect/>
          </a:stretch>
        </p:blipFill>
        <p:spPr>
          <a:xfrm>
            <a:off x="7223821" y="4217439"/>
            <a:ext cx="3748979" cy="2488161"/>
          </a:xfrm>
          <a:prstGeom prst="rect">
            <a:avLst/>
          </a:prstGeom>
        </p:spPr>
      </p:pic>
      <p:pic>
        <p:nvPicPr>
          <p:cNvPr id="9" name="Picture 8">
            <a:extLst>
              <a:ext uri="{FF2B5EF4-FFF2-40B4-BE49-F238E27FC236}">
                <a16:creationId xmlns:a16="http://schemas.microsoft.com/office/drawing/2014/main" id="{CD280E67-4015-A5CB-2501-F352A2383661}"/>
              </a:ext>
            </a:extLst>
          </p:cNvPr>
          <p:cNvPicPr>
            <a:picLocks noChangeAspect="1"/>
          </p:cNvPicPr>
          <p:nvPr/>
        </p:nvPicPr>
        <p:blipFill>
          <a:blip r:embed="rId7"/>
          <a:stretch>
            <a:fillRect/>
          </a:stretch>
        </p:blipFill>
        <p:spPr>
          <a:xfrm>
            <a:off x="2438397" y="5647459"/>
            <a:ext cx="3886203" cy="753341"/>
          </a:xfrm>
          <a:prstGeom prst="rect">
            <a:avLst/>
          </a:prstGeom>
        </p:spPr>
      </p:pic>
      <p:sp>
        <p:nvSpPr>
          <p:cNvPr id="10" name="TextBox 9">
            <a:extLst>
              <a:ext uri="{FF2B5EF4-FFF2-40B4-BE49-F238E27FC236}">
                <a16:creationId xmlns:a16="http://schemas.microsoft.com/office/drawing/2014/main" id="{E4DA85D5-C8AA-CEF6-4186-0536334AA4E5}"/>
              </a:ext>
            </a:extLst>
          </p:cNvPr>
          <p:cNvSpPr txBox="1"/>
          <p:nvPr/>
        </p:nvSpPr>
        <p:spPr>
          <a:xfrm>
            <a:off x="7010400" y="3837803"/>
            <a:ext cx="419100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rgbClr val="000000"/>
                </a:solidFill>
                <a:effectLst/>
                <a:uFillTx/>
                <a:latin typeface="Times New Roman" panose="02020603050405020304" pitchFamily="18" charset="0"/>
                <a:ea typeface="+mj-ea"/>
                <a:cs typeface="Times New Roman" panose="02020603050405020304" pitchFamily="18" charset="0"/>
                <a:sym typeface="Calibri"/>
              </a:rPr>
              <a:t>President Biden attends Ohio Groundbreaking </a:t>
            </a:r>
          </a:p>
        </p:txBody>
      </p:sp>
    </p:spTree>
    <p:extLst>
      <p:ext uri="{BB962C8B-B14F-4D97-AF65-F5344CB8AC3E}">
        <p14:creationId xmlns:p14="http://schemas.microsoft.com/office/powerpoint/2010/main" val="17333640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China’s competitiveness in semiconductors</a:t>
            </a:r>
          </a:p>
          <a:p>
            <a:endParaRPr dirty="0"/>
          </a:p>
        </p:txBody>
      </p:sp>
      <p:pic>
        <p:nvPicPr>
          <p:cNvPr id="2" name="Picture 1">
            <a:extLst>
              <a:ext uri="{FF2B5EF4-FFF2-40B4-BE49-F238E27FC236}">
                <a16:creationId xmlns:a16="http://schemas.microsoft.com/office/drawing/2014/main" id="{A424FAF1-EF44-FD4F-88C3-CF0FD9D8E315}"/>
              </a:ext>
            </a:extLst>
          </p:cNvPr>
          <p:cNvPicPr>
            <a:picLocks noChangeAspect="1"/>
          </p:cNvPicPr>
          <p:nvPr/>
        </p:nvPicPr>
        <p:blipFill>
          <a:blip r:embed="rId2"/>
          <a:stretch>
            <a:fillRect/>
          </a:stretch>
        </p:blipFill>
        <p:spPr>
          <a:xfrm>
            <a:off x="6629400" y="1358203"/>
            <a:ext cx="5310055" cy="5347397"/>
          </a:xfrm>
          <a:prstGeom prst="rect">
            <a:avLst/>
          </a:prstGeom>
        </p:spPr>
      </p:pic>
      <p:sp>
        <p:nvSpPr>
          <p:cNvPr id="3" name="TextBox 2">
            <a:extLst>
              <a:ext uri="{FF2B5EF4-FFF2-40B4-BE49-F238E27FC236}">
                <a16:creationId xmlns:a16="http://schemas.microsoft.com/office/drawing/2014/main" id="{D189DBFF-5D86-E9DF-5D4E-A8D166740E5F}"/>
              </a:ext>
            </a:extLst>
          </p:cNvPr>
          <p:cNvSpPr txBox="1"/>
          <p:nvPr/>
        </p:nvSpPr>
        <p:spPr>
          <a:xfrm>
            <a:off x="186690" y="6507609"/>
            <a:ext cx="3741208"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Armbrust, Thompson and Evans</a:t>
            </a:r>
          </a:p>
        </p:txBody>
      </p:sp>
      <p:sp>
        <p:nvSpPr>
          <p:cNvPr id="8" name="Rectangle 7">
            <a:extLst>
              <a:ext uri="{FF2B5EF4-FFF2-40B4-BE49-F238E27FC236}">
                <a16:creationId xmlns:a16="http://schemas.microsoft.com/office/drawing/2014/main" id="{357C094E-B15F-EB90-971A-232290B93A72}"/>
              </a:ext>
            </a:extLst>
          </p:cNvPr>
          <p:cNvSpPr/>
          <p:nvPr/>
        </p:nvSpPr>
        <p:spPr>
          <a:xfrm>
            <a:off x="58306" y="2501900"/>
            <a:ext cx="6342494" cy="2476500"/>
          </a:xfrm>
          <a:prstGeom prst="rect">
            <a:avLst/>
          </a:prstGeom>
          <a:solidFill>
            <a:schemeClr val="accent1">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0098304F-DF7E-42A6-A27E-1EC593B9C9D0}"/>
              </a:ext>
            </a:extLst>
          </p:cNvPr>
          <p:cNvSpPr txBox="1"/>
          <p:nvPr/>
        </p:nvSpPr>
        <p:spPr>
          <a:xfrm>
            <a:off x="1333712" y="1978227"/>
            <a:ext cx="374120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400" u="sng" dirty="0">
                <a:latin typeface="+mj-lt"/>
                <a:ea typeface="+mj-ea"/>
                <a:cs typeface="+mj-cs"/>
                <a:sym typeface="Calibri"/>
              </a:rPr>
              <a:t>China’s 3 Investment Waves</a:t>
            </a:r>
          </a:p>
        </p:txBody>
      </p:sp>
      <p:sp>
        <p:nvSpPr>
          <p:cNvPr id="10" name="TextBox 9">
            <a:extLst>
              <a:ext uri="{FF2B5EF4-FFF2-40B4-BE49-F238E27FC236}">
                <a16:creationId xmlns:a16="http://schemas.microsoft.com/office/drawing/2014/main" id="{66DBD14C-7E9E-0784-20FD-5728E0D2F22E}"/>
              </a:ext>
            </a:extLst>
          </p:cNvPr>
          <p:cNvSpPr txBox="1"/>
          <p:nvPr/>
        </p:nvSpPr>
        <p:spPr>
          <a:xfrm>
            <a:off x="7391400" y="977203"/>
            <a:ext cx="374120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400" u="sng" dirty="0">
                <a:latin typeface="+mj-lt"/>
                <a:ea typeface="+mj-ea"/>
                <a:cs typeface="+mj-cs"/>
                <a:sym typeface="Calibri"/>
              </a:rPr>
              <a:t>China’s Relative Competitiveness</a:t>
            </a:r>
          </a:p>
        </p:txBody>
      </p:sp>
      <p:pic>
        <p:nvPicPr>
          <p:cNvPr id="12" name="Picture 11">
            <a:extLst>
              <a:ext uri="{FF2B5EF4-FFF2-40B4-BE49-F238E27FC236}">
                <a16:creationId xmlns:a16="http://schemas.microsoft.com/office/drawing/2014/main" id="{01D65895-0B24-6D11-A6A1-D4A1B80085D8}"/>
              </a:ext>
            </a:extLst>
          </p:cNvPr>
          <p:cNvPicPr>
            <a:picLocks noChangeAspect="1"/>
          </p:cNvPicPr>
          <p:nvPr/>
        </p:nvPicPr>
        <p:blipFill>
          <a:blip r:embed="rId3"/>
          <a:stretch>
            <a:fillRect/>
          </a:stretch>
        </p:blipFill>
        <p:spPr>
          <a:xfrm>
            <a:off x="212783" y="2654301"/>
            <a:ext cx="6015647" cy="2179686"/>
          </a:xfrm>
          <a:prstGeom prst="rect">
            <a:avLst/>
          </a:prstGeom>
        </p:spPr>
      </p:pic>
      <p:sp>
        <p:nvSpPr>
          <p:cNvPr id="4" name="TextBox 3">
            <a:extLst>
              <a:ext uri="{FF2B5EF4-FFF2-40B4-BE49-F238E27FC236}">
                <a16:creationId xmlns:a16="http://schemas.microsoft.com/office/drawing/2014/main" id="{F82C9D80-E12E-9E71-AEC8-8B8C7DD06E79}"/>
              </a:ext>
            </a:extLst>
          </p:cNvPr>
          <p:cNvSpPr txBox="1"/>
          <p:nvPr/>
        </p:nvSpPr>
        <p:spPr>
          <a:xfrm>
            <a:off x="7134445" y="1775633"/>
            <a:ext cx="850606" cy="1692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5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126675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China export controls and trade restrictions</a:t>
            </a:r>
          </a:p>
          <a:p>
            <a:endParaRPr dirty="0"/>
          </a:p>
        </p:txBody>
      </p:sp>
      <p:sp>
        <p:nvSpPr>
          <p:cNvPr id="2" name="TextBox 1">
            <a:extLst>
              <a:ext uri="{FF2B5EF4-FFF2-40B4-BE49-F238E27FC236}">
                <a16:creationId xmlns:a16="http://schemas.microsoft.com/office/drawing/2014/main" id="{DAD3FEA0-F17C-826F-65D1-20F7DF0F5988}"/>
              </a:ext>
            </a:extLst>
          </p:cNvPr>
          <p:cNvSpPr txBox="1"/>
          <p:nvPr/>
        </p:nvSpPr>
        <p:spPr>
          <a:xfrm>
            <a:off x="914400" y="4431270"/>
            <a:ext cx="2743200" cy="646329"/>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SMIC foundry </a:t>
            </a: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below 10nm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A8603586-911D-C1BF-BAA0-DC7F8FF2CA1A}"/>
              </a:ext>
            </a:extLst>
          </p:cNvPr>
          <p:cNvPicPr>
            <a:picLocks noChangeAspect="1"/>
          </p:cNvPicPr>
          <p:nvPr/>
        </p:nvPicPr>
        <p:blipFill>
          <a:blip r:embed="rId2"/>
          <a:stretch>
            <a:fillRect/>
          </a:stretch>
        </p:blipFill>
        <p:spPr>
          <a:xfrm>
            <a:off x="3898900" y="1600200"/>
            <a:ext cx="4406900" cy="4953000"/>
          </a:xfrm>
          <a:prstGeom prst="rect">
            <a:avLst/>
          </a:prstGeom>
        </p:spPr>
      </p:pic>
      <p:sp>
        <p:nvSpPr>
          <p:cNvPr id="4" name="TextBox 3">
            <a:extLst>
              <a:ext uri="{FF2B5EF4-FFF2-40B4-BE49-F238E27FC236}">
                <a16:creationId xmlns:a16="http://schemas.microsoft.com/office/drawing/2014/main" id="{EC9AF10D-28D8-F4A5-CA3F-A88FA27410E0}"/>
              </a:ext>
            </a:extLst>
          </p:cNvPr>
          <p:cNvSpPr txBox="1"/>
          <p:nvPr/>
        </p:nvSpPr>
        <p:spPr>
          <a:xfrm>
            <a:off x="8534643" y="5562600"/>
            <a:ext cx="3429000" cy="1200327"/>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US made equip and EDA</a:t>
            </a: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ASML EUV Lithography</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EDA for GAA </a:t>
            </a: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All advanced fabs</a:t>
            </a:r>
          </a:p>
        </p:txBody>
      </p:sp>
      <p:sp>
        <p:nvSpPr>
          <p:cNvPr id="5" name="TextBox 4">
            <a:extLst>
              <a:ext uri="{FF2B5EF4-FFF2-40B4-BE49-F238E27FC236}">
                <a16:creationId xmlns:a16="http://schemas.microsoft.com/office/drawing/2014/main" id="{1E358114-0737-6F40-E00D-871444677B6B}"/>
              </a:ext>
            </a:extLst>
          </p:cNvPr>
          <p:cNvSpPr txBox="1"/>
          <p:nvPr/>
        </p:nvSpPr>
        <p:spPr>
          <a:xfrm>
            <a:off x="8534644" y="1792071"/>
            <a:ext cx="3429000" cy="646329"/>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Huawei 5G network chips</a:t>
            </a:r>
          </a:p>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8870D3CA-11E3-B455-779E-4F990D2DDB56}"/>
              </a:ext>
            </a:extLst>
          </p:cNvPr>
          <p:cNvSpPr txBox="1"/>
          <p:nvPr/>
        </p:nvSpPr>
        <p:spPr>
          <a:xfrm>
            <a:off x="914400" y="2543302"/>
            <a:ext cx="2743200" cy="1477325"/>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err="1">
                <a:solidFill>
                  <a:srgbClr val="000000"/>
                </a:solidFill>
                <a:latin typeface="+mj-lt"/>
                <a:ea typeface="+mj-ea"/>
                <a:cs typeface="+mj-cs"/>
                <a:sym typeface="Calibri"/>
              </a:rPr>
              <a:t>HiSilicon</a:t>
            </a:r>
            <a:r>
              <a:rPr lang="en-US" sz="1800" dirty="0">
                <a:solidFill>
                  <a:srgbClr val="000000"/>
                </a:solidFill>
                <a:latin typeface="+mj-lt"/>
                <a:ea typeface="+mj-ea"/>
                <a:cs typeface="+mj-cs"/>
                <a:sym typeface="Calibri"/>
              </a:rPr>
              <a:t> products to Huawei</a:t>
            </a: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Nvidia/AMD AI class processors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8" name="Straight Arrow Connector 7">
            <a:extLst>
              <a:ext uri="{FF2B5EF4-FFF2-40B4-BE49-F238E27FC236}">
                <a16:creationId xmlns:a16="http://schemas.microsoft.com/office/drawing/2014/main" id="{F0A25F89-E39E-AC88-4B55-95D23D295F11}"/>
              </a:ext>
            </a:extLst>
          </p:cNvPr>
          <p:cNvCxnSpPr>
            <a:cxnSpLocks/>
          </p:cNvCxnSpPr>
          <p:nvPr/>
        </p:nvCxnSpPr>
        <p:spPr>
          <a:xfrm>
            <a:off x="609600" y="1143000"/>
            <a:ext cx="4572000" cy="0"/>
          </a:xfrm>
          <a:prstGeom prst="straightConnector1">
            <a:avLst/>
          </a:prstGeom>
          <a:noFill/>
          <a:ln w="14605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7C6C425B-8208-EC70-A86C-0BB7B3722968}"/>
              </a:ext>
            </a:extLst>
          </p:cNvPr>
          <p:cNvSpPr txBox="1"/>
          <p:nvPr/>
        </p:nvSpPr>
        <p:spPr>
          <a:xfrm>
            <a:off x="533400" y="762000"/>
            <a:ext cx="4572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    2019     |    2020    |    2021    |    2022    |</a:t>
            </a:r>
          </a:p>
        </p:txBody>
      </p:sp>
      <p:sp>
        <p:nvSpPr>
          <p:cNvPr id="14" name="Oval 13">
            <a:extLst>
              <a:ext uri="{FF2B5EF4-FFF2-40B4-BE49-F238E27FC236}">
                <a16:creationId xmlns:a16="http://schemas.microsoft.com/office/drawing/2014/main" id="{93628452-C19A-212B-C754-DF0A9B626670}"/>
              </a:ext>
            </a:extLst>
          </p:cNvPr>
          <p:cNvSpPr/>
          <p:nvPr/>
        </p:nvSpPr>
        <p:spPr>
          <a:xfrm>
            <a:off x="11506200" y="5934075"/>
            <a:ext cx="152400" cy="152400"/>
          </a:xfrm>
          <a:prstGeom prst="ellipse">
            <a:avLst/>
          </a:prstGeom>
          <a:solidFill>
            <a:schemeClr val="accent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Oval 14">
            <a:extLst>
              <a:ext uri="{FF2B5EF4-FFF2-40B4-BE49-F238E27FC236}">
                <a16:creationId xmlns:a16="http://schemas.microsoft.com/office/drawing/2014/main" id="{B636EC0C-65C7-58B1-64EA-DC923D1207F4}"/>
              </a:ext>
            </a:extLst>
          </p:cNvPr>
          <p:cNvSpPr/>
          <p:nvPr/>
        </p:nvSpPr>
        <p:spPr>
          <a:xfrm>
            <a:off x="1371600" y="1371600"/>
            <a:ext cx="152400" cy="152400"/>
          </a:xfrm>
          <a:prstGeom prst="ellipse">
            <a:avLst/>
          </a:prstGeom>
          <a:solidFill>
            <a:schemeClr val="accent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Oval 15">
            <a:extLst>
              <a:ext uri="{FF2B5EF4-FFF2-40B4-BE49-F238E27FC236}">
                <a16:creationId xmlns:a16="http://schemas.microsoft.com/office/drawing/2014/main" id="{F7919E3A-E7E3-A3F1-0886-87C6CF4A1F20}"/>
              </a:ext>
            </a:extLst>
          </p:cNvPr>
          <p:cNvSpPr/>
          <p:nvPr/>
        </p:nvSpPr>
        <p:spPr>
          <a:xfrm>
            <a:off x="4114800" y="1371600"/>
            <a:ext cx="152400" cy="152400"/>
          </a:xfrm>
          <a:prstGeom prst="ellipse">
            <a:avLst/>
          </a:prstGeom>
          <a:solidFill>
            <a:schemeClr val="accent6"/>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Oval 16">
            <a:extLst>
              <a:ext uri="{FF2B5EF4-FFF2-40B4-BE49-F238E27FC236}">
                <a16:creationId xmlns:a16="http://schemas.microsoft.com/office/drawing/2014/main" id="{4F173DD0-29E9-63FF-662A-D7AABBB5A982}"/>
              </a:ext>
            </a:extLst>
          </p:cNvPr>
          <p:cNvSpPr/>
          <p:nvPr/>
        </p:nvSpPr>
        <p:spPr>
          <a:xfrm>
            <a:off x="11506200" y="6248400"/>
            <a:ext cx="152400" cy="152400"/>
          </a:xfrm>
          <a:prstGeom prst="ellipse">
            <a:avLst/>
          </a:prstGeom>
          <a:solidFill>
            <a:schemeClr val="accent6"/>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Oval 17">
            <a:extLst>
              <a:ext uri="{FF2B5EF4-FFF2-40B4-BE49-F238E27FC236}">
                <a16:creationId xmlns:a16="http://schemas.microsoft.com/office/drawing/2014/main" id="{4AFE72CE-505F-B929-8567-B9017B46DEC3}"/>
              </a:ext>
            </a:extLst>
          </p:cNvPr>
          <p:cNvSpPr/>
          <p:nvPr/>
        </p:nvSpPr>
        <p:spPr>
          <a:xfrm>
            <a:off x="3352800" y="3505200"/>
            <a:ext cx="152400" cy="152400"/>
          </a:xfrm>
          <a:prstGeom prst="ellipse">
            <a:avLst/>
          </a:prstGeom>
          <a:solidFill>
            <a:schemeClr val="accent6"/>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Oval 18">
            <a:extLst>
              <a:ext uri="{FF2B5EF4-FFF2-40B4-BE49-F238E27FC236}">
                <a16:creationId xmlns:a16="http://schemas.microsoft.com/office/drawing/2014/main" id="{A2A779B7-FB6B-F1FA-B6F1-6A818009EFA8}"/>
              </a:ext>
            </a:extLst>
          </p:cNvPr>
          <p:cNvSpPr/>
          <p:nvPr/>
        </p:nvSpPr>
        <p:spPr>
          <a:xfrm>
            <a:off x="2126798" y="1371600"/>
            <a:ext cx="159202" cy="159202"/>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Oval 19">
            <a:extLst>
              <a:ext uri="{FF2B5EF4-FFF2-40B4-BE49-F238E27FC236}">
                <a16:creationId xmlns:a16="http://schemas.microsoft.com/office/drawing/2014/main" id="{840ACED6-4AE4-5355-8136-DA23A93EA6B2}"/>
              </a:ext>
            </a:extLst>
          </p:cNvPr>
          <p:cNvSpPr/>
          <p:nvPr/>
        </p:nvSpPr>
        <p:spPr>
          <a:xfrm>
            <a:off x="914400" y="1371600"/>
            <a:ext cx="159202" cy="159202"/>
          </a:xfrm>
          <a:prstGeom prst="ellipse">
            <a:avLst/>
          </a:prstGeom>
          <a:solidFill>
            <a:srgbClr val="C5C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Oval 20">
            <a:extLst>
              <a:ext uri="{FF2B5EF4-FFF2-40B4-BE49-F238E27FC236}">
                <a16:creationId xmlns:a16="http://schemas.microsoft.com/office/drawing/2014/main" id="{5C894BE1-3906-11F9-95D7-B715D89A6D85}"/>
              </a:ext>
            </a:extLst>
          </p:cNvPr>
          <p:cNvSpPr/>
          <p:nvPr/>
        </p:nvSpPr>
        <p:spPr>
          <a:xfrm>
            <a:off x="3352800" y="2964998"/>
            <a:ext cx="159202" cy="159202"/>
          </a:xfrm>
          <a:prstGeom prst="ellipse">
            <a:avLst/>
          </a:prstGeom>
          <a:solidFill>
            <a:srgbClr val="C5C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Oval 21">
            <a:extLst>
              <a:ext uri="{FF2B5EF4-FFF2-40B4-BE49-F238E27FC236}">
                <a16:creationId xmlns:a16="http://schemas.microsoft.com/office/drawing/2014/main" id="{70F7CD62-0E95-925C-01F6-54AEEDF3716C}"/>
              </a:ext>
            </a:extLst>
          </p:cNvPr>
          <p:cNvSpPr/>
          <p:nvPr/>
        </p:nvSpPr>
        <p:spPr>
          <a:xfrm>
            <a:off x="11582400" y="1898883"/>
            <a:ext cx="159202" cy="159202"/>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TextBox 22">
            <a:extLst>
              <a:ext uri="{FF2B5EF4-FFF2-40B4-BE49-F238E27FC236}">
                <a16:creationId xmlns:a16="http://schemas.microsoft.com/office/drawing/2014/main" id="{FF3FCC69-031C-B312-1814-A5CF3E930CD2}"/>
              </a:ext>
            </a:extLst>
          </p:cNvPr>
          <p:cNvSpPr txBox="1"/>
          <p:nvPr/>
        </p:nvSpPr>
        <p:spPr>
          <a:xfrm>
            <a:off x="609600" y="1600200"/>
            <a:ext cx="29024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 US only                  </a:t>
            </a:r>
            <a:r>
              <a:rPr lang="en-US" sz="1400" dirty="0">
                <a:solidFill>
                  <a:srgbClr val="000000"/>
                </a:solidFill>
                <a:latin typeface="+mj-lt"/>
                <a:ea typeface="+mj-ea"/>
                <a:cs typeface="+mj-cs"/>
                <a:sym typeface="Calibri"/>
              </a:rPr>
              <a:t>Global</a:t>
            </a:r>
            <a:endParaRPr kumimoji="0" lang="en-US" sz="1400" b="0" i="0" u="none" strike="noStrike" cap="none" spc="0" normalizeH="0" baseline="0" dirty="0">
              <a:ln>
                <a:noFill/>
              </a:ln>
              <a:solidFill>
                <a:srgbClr val="000000"/>
              </a:solidFill>
              <a:effectLst/>
              <a:uFillTx/>
              <a:latin typeface="+mj-lt"/>
              <a:ea typeface="+mj-ea"/>
              <a:cs typeface="+mj-cs"/>
              <a:sym typeface="Calibri"/>
            </a:endParaRPr>
          </a:p>
        </p:txBody>
      </p:sp>
      <p:sp>
        <p:nvSpPr>
          <p:cNvPr id="24" name="Oval 23">
            <a:extLst>
              <a:ext uri="{FF2B5EF4-FFF2-40B4-BE49-F238E27FC236}">
                <a16:creationId xmlns:a16="http://schemas.microsoft.com/office/drawing/2014/main" id="{5DE3DD05-B9EF-034A-F671-CC2EF226B0A2}"/>
              </a:ext>
            </a:extLst>
          </p:cNvPr>
          <p:cNvSpPr/>
          <p:nvPr/>
        </p:nvSpPr>
        <p:spPr>
          <a:xfrm>
            <a:off x="3352800" y="2667000"/>
            <a:ext cx="159202" cy="159202"/>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Oval 24">
            <a:extLst>
              <a:ext uri="{FF2B5EF4-FFF2-40B4-BE49-F238E27FC236}">
                <a16:creationId xmlns:a16="http://schemas.microsoft.com/office/drawing/2014/main" id="{378DDDA1-5BA0-9E2A-0F10-7D775B14D6D4}"/>
              </a:ext>
            </a:extLst>
          </p:cNvPr>
          <p:cNvSpPr/>
          <p:nvPr/>
        </p:nvSpPr>
        <p:spPr>
          <a:xfrm>
            <a:off x="11506200" y="5638800"/>
            <a:ext cx="159202" cy="159202"/>
          </a:xfrm>
          <a:prstGeom prst="ellipse">
            <a:avLst/>
          </a:prstGeom>
          <a:solidFill>
            <a:srgbClr val="C5C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Oval 25">
            <a:extLst>
              <a:ext uri="{FF2B5EF4-FFF2-40B4-BE49-F238E27FC236}">
                <a16:creationId xmlns:a16="http://schemas.microsoft.com/office/drawing/2014/main" id="{BC1E7294-A1D1-5D10-886D-CE9394D1C16A}"/>
              </a:ext>
            </a:extLst>
          </p:cNvPr>
          <p:cNvSpPr/>
          <p:nvPr/>
        </p:nvSpPr>
        <p:spPr>
          <a:xfrm>
            <a:off x="11734800" y="5642631"/>
            <a:ext cx="159202" cy="159202"/>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Oval 26">
            <a:extLst>
              <a:ext uri="{FF2B5EF4-FFF2-40B4-BE49-F238E27FC236}">
                <a16:creationId xmlns:a16="http://schemas.microsoft.com/office/drawing/2014/main" id="{F8C78E01-1BC9-6196-BDD9-AA432DD2B33C}"/>
              </a:ext>
            </a:extLst>
          </p:cNvPr>
          <p:cNvSpPr/>
          <p:nvPr/>
        </p:nvSpPr>
        <p:spPr>
          <a:xfrm>
            <a:off x="11582400" y="2143037"/>
            <a:ext cx="159202" cy="159202"/>
          </a:xfrm>
          <a:prstGeom prst="ellipse">
            <a:avLst/>
          </a:prstGeom>
          <a:solidFill>
            <a:srgbClr val="C5C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Oval 27">
            <a:extLst>
              <a:ext uri="{FF2B5EF4-FFF2-40B4-BE49-F238E27FC236}">
                <a16:creationId xmlns:a16="http://schemas.microsoft.com/office/drawing/2014/main" id="{D79EB7F2-C59D-F6E3-6D63-FD78916E1EDB}"/>
              </a:ext>
            </a:extLst>
          </p:cNvPr>
          <p:cNvSpPr/>
          <p:nvPr/>
        </p:nvSpPr>
        <p:spPr>
          <a:xfrm>
            <a:off x="3124200" y="4867275"/>
            <a:ext cx="152400" cy="152400"/>
          </a:xfrm>
          <a:prstGeom prst="ellipse">
            <a:avLst/>
          </a:prstGeom>
          <a:solidFill>
            <a:schemeClr val="accent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9" name="Oval 28">
            <a:extLst>
              <a:ext uri="{FF2B5EF4-FFF2-40B4-BE49-F238E27FC236}">
                <a16:creationId xmlns:a16="http://schemas.microsoft.com/office/drawing/2014/main" id="{FAEEBCAB-F6DB-5016-7181-0F8C0360A78C}"/>
              </a:ext>
            </a:extLst>
          </p:cNvPr>
          <p:cNvSpPr/>
          <p:nvPr/>
        </p:nvSpPr>
        <p:spPr>
          <a:xfrm>
            <a:off x="3429000" y="4861560"/>
            <a:ext cx="152400" cy="167640"/>
          </a:xfrm>
          <a:prstGeom prst="ellipse">
            <a:avLst/>
          </a:prstGeom>
          <a:solidFill>
            <a:schemeClr val="accent6"/>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0" name="Oval 29">
            <a:extLst>
              <a:ext uri="{FF2B5EF4-FFF2-40B4-BE49-F238E27FC236}">
                <a16:creationId xmlns:a16="http://schemas.microsoft.com/office/drawing/2014/main" id="{69E6B281-C793-84B6-DC43-86EA55AE3FCE}"/>
              </a:ext>
            </a:extLst>
          </p:cNvPr>
          <p:cNvSpPr/>
          <p:nvPr/>
        </p:nvSpPr>
        <p:spPr>
          <a:xfrm>
            <a:off x="3124200" y="4565198"/>
            <a:ext cx="159202" cy="159202"/>
          </a:xfrm>
          <a:prstGeom prst="ellipse">
            <a:avLst/>
          </a:prstGeom>
          <a:solidFill>
            <a:srgbClr val="FFFF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32" name="Straight Connector 31">
            <a:extLst>
              <a:ext uri="{FF2B5EF4-FFF2-40B4-BE49-F238E27FC236}">
                <a16:creationId xmlns:a16="http://schemas.microsoft.com/office/drawing/2014/main" id="{73847604-C40E-1F0B-1C33-0EB36F6E7719}"/>
              </a:ext>
            </a:extLst>
          </p:cNvPr>
          <p:cNvCxnSpPr>
            <a:cxnSpLocks/>
          </p:cNvCxnSpPr>
          <p:nvPr/>
        </p:nvCxnSpPr>
        <p:spPr>
          <a:xfrm>
            <a:off x="7924800" y="2058085"/>
            <a:ext cx="609843"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A932D76C-4AE8-363C-B4B0-BF6030CFFCCF}"/>
              </a:ext>
            </a:extLst>
          </p:cNvPr>
          <p:cNvCxnSpPr>
            <a:cxnSpLocks/>
          </p:cNvCxnSpPr>
          <p:nvPr/>
        </p:nvCxnSpPr>
        <p:spPr>
          <a:xfrm>
            <a:off x="7924800" y="6019800"/>
            <a:ext cx="609843"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E0C25D91-D1F9-5676-A971-2529F4266783}"/>
              </a:ext>
            </a:extLst>
          </p:cNvPr>
          <p:cNvCxnSpPr>
            <a:cxnSpLocks/>
          </p:cNvCxnSpPr>
          <p:nvPr/>
        </p:nvCxnSpPr>
        <p:spPr>
          <a:xfrm>
            <a:off x="3657600" y="3276600"/>
            <a:ext cx="1905000"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84549B86-1B4D-93C8-572A-F5DFF9BFBC69}"/>
              </a:ext>
            </a:extLst>
          </p:cNvPr>
          <p:cNvCxnSpPr>
            <a:cxnSpLocks/>
          </p:cNvCxnSpPr>
          <p:nvPr/>
        </p:nvCxnSpPr>
        <p:spPr>
          <a:xfrm>
            <a:off x="3657600" y="4724400"/>
            <a:ext cx="1951073"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7" name="Oval 6">
            <a:extLst>
              <a:ext uri="{FF2B5EF4-FFF2-40B4-BE49-F238E27FC236}">
                <a16:creationId xmlns:a16="http://schemas.microsoft.com/office/drawing/2014/main" id="{32862314-B736-4CD0-D40C-3240F6E72194}"/>
              </a:ext>
            </a:extLst>
          </p:cNvPr>
          <p:cNvSpPr/>
          <p:nvPr/>
        </p:nvSpPr>
        <p:spPr>
          <a:xfrm>
            <a:off x="4469221" y="1375138"/>
            <a:ext cx="152400" cy="152400"/>
          </a:xfrm>
          <a:prstGeom prst="ellipse">
            <a:avLst/>
          </a:prstGeom>
          <a:solidFill>
            <a:schemeClr val="accent4">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1CBE74AA-FDF6-23FF-B21B-C79BA453DE3A}"/>
              </a:ext>
            </a:extLst>
          </p:cNvPr>
          <p:cNvSpPr txBox="1"/>
          <p:nvPr/>
        </p:nvSpPr>
        <p:spPr>
          <a:xfrm>
            <a:off x="928571" y="5391745"/>
            <a:ext cx="2743200" cy="369330"/>
          </a:xfrm>
          <a:prstGeom prst="rect">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All fabs, then YMTC</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0" name="Oval 9">
            <a:extLst>
              <a:ext uri="{FF2B5EF4-FFF2-40B4-BE49-F238E27FC236}">
                <a16:creationId xmlns:a16="http://schemas.microsoft.com/office/drawing/2014/main" id="{9AC72506-B9AF-61C1-77AA-7C4DBA82475B}"/>
              </a:ext>
            </a:extLst>
          </p:cNvPr>
          <p:cNvSpPr/>
          <p:nvPr/>
        </p:nvSpPr>
        <p:spPr>
          <a:xfrm>
            <a:off x="3430769" y="5504116"/>
            <a:ext cx="152400" cy="152400"/>
          </a:xfrm>
          <a:prstGeom prst="ellipse">
            <a:avLst/>
          </a:prstGeom>
          <a:solidFill>
            <a:schemeClr val="accent4">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11" name="Straight Connector 10">
            <a:extLst>
              <a:ext uri="{FF2B5EF4-FFF2-40B4-BE49-F238E27FC236}">
                <a16:creationId xmlns:a16="http://schemas.microsoft.com/office/drawing/2014/main" id="{66B63D30-E773-C621-3140-91E1CC0CE51E}"/>
              </a:ext>
            </a:extLst>
          </p:cNvPr>
          <p:cNvCxnSpPr>
            <a:cxnSpLocks/>
          </p:cNvCxnSpPr>
          <p:nvPr/>
        </p:nvCxnSpPr>
        <p:spPr>
          <a:xfrm>
            <a:off x="3703673" y="5046923"/>
            <a:ext cx="1905000"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32979A6-4696-C2D1-B93B-B945C6726944}"/>
              </a:ext>
            </a:extLst>
          </p:cNvPr>
          <p:cNvCxnSpPr>
            <a:cxnSpLocks/>
          </p:cNvCxnSpPr>
          <p:nvPr/>
        </p:nvCxnSpPr>
        <p:spPr>
          <a:xfrm flipV="1">
            <a:off x="3728478" y="5033032"/>
            <a:ext cx="0" cy="529568"/>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870EA426-1C40-3476-181D-E4BE924D5F2A}"/>
              </a:ext>
            </a:extLst>
          </p:cNvPr>
          <p:cNvCxnSpPr>
            <a:cxnSpLocks/>
          </p:cNvCxnSpPr>
          <p:nvPr/>
        </p:nvCxnSpPr>
        <p:spPr>
          <a:xfrm>
            <a:off x="3724937" y="5121351"/>
            <a:ext cx="744284"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49C98C27-CAB1-84AA-C3CC-93AB8EB79701}"/>
              </a:ext>
            </a:extLst>
          </p:cNvPr>
          <p:cNvCxnSpPr>
            <a:cxnSpLocks/>
          </p:cNvCxnSpPr>
          <p:nvPr/>
        </p:nvCxnSpPr>
        <p:spPr>
          <a:xfrm>
            <a:off x="3657600" y="4724400"/>
            <a:ext cx="1905000"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41" name="Oval 40">
            <a:extLst>
              <a:ext uri="{FF2B5EF4-FFF2-40B4-BE49-F238E27FC236}">
                <a16:creationId xmlns:a16="http://schemas.microsoft.com/office/drawing/2014/main" id="{47B77B2A-2689-FD2A-BB51-D477988691E0}"/>
              </a:ext>
            </a:extLst>
          </p:cNvPr>
          <p:cNvSpPr/>
          <p:nvPr/>
        </p:nvSpPr>
        <p:spPr>
          <a:xfrm>
            <a:off x="11504454" y="6528385"/>
            <a:ext cx="152400" cy="152400"/>
          </a:xfrm>
          <a:prstGeom prst="ellipse">
            <a:avLst/>
          </a:prstGeom>
          <a:solidFill>
            <a:schemeClr val="accent4">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617024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6118" y="2031865"/>
            <a:ext cx="9261119"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2400" b="1" dirty="0">
                <a:solidFill>
                  <a:srgbClr val="149ED3"/>
                </a:solidFill>
              </a:rPr>
              <a:t>The CHIPS Act</a:t>
            </a:r>
          </a:p>
          <a:p>
            <a:pPr algn="ctr" defTabSz="457189" hangingPunct="0"/>
            <a:r>
              <a:rPr lang="en-US" sz="2400" b="1" dirty="0">
                <a:solidFill>
                  <a:srgbClr val="149ED3"/>
                </a:solidFill>
              </a:rPr>
              <a:t>How we got here and why we need to</a:t>
            </a:r>
          </a:p>
          <a:p>
            <a:pPr algn="ctr" defTabSz="457189" hangingPunct="0"/>
            <a:r>
              <a:rPr lang="en-US" sz="2400" b="1" dirty="0">
                <a:solidFill>
                  <a:srgbClr val="149ED3"/>
                </a:solidFill>
              </a:rPr>
              <a:t>build a robust chiplet ecosystem</a:t>
            </a:r>
          </a:p>
          <a:p>
            <a:pPr algn="ctr" defTabSz="457189" hangingPunct="0"/>
            <a:endParaRPr lang="en-US" sz="2400" dirty="0">
              <a:solidFill>
                <a:srgbClr val="149ED3"/>
              </a:solidFill>
              <a:latin typeface="+mj-lt"/>
              <a:ea typeface="+mj-ea"/>
              <a:cs typeface="+mj-cs"/>
              <a:sym typeface="Calibri"/>
            </a:endParaRPr>
          </a:p>
          <a:p>
            <a:pPr algn="ctr" defTabSz="457189" hangingPunct="0"/>
            <a:endParaRPr lang="en-US" sz="1200" dirty="0">
              <a:solidFill>
                <a:srgbClr val="149ED3"/>
              </a:solidFill>
              <a:latin typeface="+mj-lt"/>
              <a:ea typeface="+mj-ea"/>
              <a:cs typeface="+mj-cs"/>
              <a:sym typeface="Calibri"/>
            </a:endParaRPr>
          </a:p>
          <a:p>
            <a:pPr algn="ctr" defTabSz="457189" hangingPunct="0"/>
            <a:r>
              <a:rPr lang="en-US" sz="2800" dirty="0">
                <a:latin typeface="Calibri" panose="020F0502020204030204" pitchFamily="34" charset="0"/>
                <a:ea typeface="Times New Roman" panose="02020603050405020304" pitchFamily="18" charset="0"/>
              </a:rPr>
              <a:t>R</a:t>
            </a:r>
            <a:r>
              <a:rPr lang="en-US" sz="2800" dirty="0">
                <a:effectLst/>
                <a:latin typeface="Calibri" panose="020F0502020204030204" pitchFamily="34" charset="0"/>
                <a:ea typeface="Times New Roman" panose="02020603050405020304" pitchFamily="18" charset="0"/>
              </a:rPr>
              <a:t>emarks today are made in his personal capacity, and his remarks should not be attributed to the Department of Commerce, the Industrial Advisory Committee of the CHIPS Act, or the US Government.</a:t>
            </a:r>
            <a:endParaRPr lang="en-US" sz="2800" dirty="0">
              <a:effectLst/>
              <a:latin typeface="Times New Roman" panose="02020603050405020304" pitchFamily="18" charset="0"/>
              <a:ea typeface="Times New Roman" panose="02020603050405020304" pitchFamily="18" charset="0"/>
            </a:endParaRPr>
          </a:p>
          <a:p>
            <a:pPr algn="ctr" defTabSz="457189" hangingPunct="0"/>
            <a:endParaRPr lang="en-US" sz="3600" dirty="0">
              <a:solidFill>
                <a:srgbClr val="000000"/>
              </a:solidFill>
              <a:latin typeface="+mj-lt"/>
              <a:ea typeface="+mj-ea"/>
              <a:cs typeface="+mj-cs"/>
              <a:sym typeface="Calibri"/>
            </a:endParaRPr>
          </a:p>
          <a:p>
            <a:pPr algn="ctr" defTabSz="457189" hangingPunct="0"/>
            <a:endParaRPr lang="en-US" sz="2400"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41197200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err="1"/>
              <a:t>Chiplets</a:t>
            </a:r>
            <a:r>
              <a:rPr lang="en-US" dirty="0"/>
              <a:t> and heterogeneous integration</a:t>
            </a:r>
          </a:p>
          <a:p>
            <a:endParaRPr dirty="0"/>
          </a:p>
        </p:txBody>
      </p:sp>
      <p:sp>
        <p:nvSpPr>
          <p:cNvPr id="2" name="TextBox 1">
            <a:extLst>
              <a:ext uri="{FF2B5EF4-FFF2-40B4-BE49-F238E27FC236}">
                <a16:creationId xmlns:a16="http://schemas.microsoft.com/office/drawing/2014/main" id="{78CF87BF-1508-BBF3-1853-62705B9748EE}"/>
              </a:ext>
            </a:extLst>
          </p:cNvPr>
          <p:cNvSpPr txBox="1"/>
          <p:nvPr/>
        </p:nvSpPr>
        <p:spPr>
          <a:xfrm>
            <a:off x="6324600" y="1366275"/>
            <a:ext cx="5410200" cy="1877435"/>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Challenges</a:t>
            </a:r>
          </a:p>
          <a:p>
            <a:pPr marL="0" marR="0" indent="0" algn="ctr" defTabSz="4572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Chip to chip interfaces:  AIB or </a:t>
            </a:r>
            <a:r>
              <a:rPr lang="en-US" sz="1800" dirty="0" err="1">
                <a:solidFill>
                  <a:srgbClr val="000000"/>
                </a:solidFill>
                <a:latin typeface="+mj-lt"/>
                <a:ea typeface="+mj-ea"/>
                <a:cs typeface="+mj-cs"/>
                <a:sym typeface="Calibri"/>
              </a:rPr>
              <a:t>BoW</a:t>
            </a:r>
            <a:r>
              <a:rPr lang="en-US" sz="1800" dirty="0">
                <a:solidFill>
                  <a:srgbClr val="000000"/>
                </a:solidFill>
                <a:latin typeface="+mj-lt"/>
                <a:ea typeface="+mj-ea"/>
                <a:cs typeface="+mj-cs"/>
                <a:sym typeface="Calibri"/>
              </a:rPr>
              <a:t> or </a:t>
            </a:r>
            <a:r>
              <a:rPr lang="en-US" sz="1800" dirty="0" err="1">
                <a:solidFill>
                  <a:srgbClr val="000000"/>
                </a:solidFill>
                <a:latin typeface="+mj-lt"/>
                <a:ea typeface="+mj-ea"/>
                <a:cs typeface="+mj-cs"/>
                <a:sym typeface="Calibri"/>
              </a:rPr>
              <a:t>UCIe</a:t>
            </a: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Business model: KGD</a:t>
            </a: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Marketplace of available </a:t>
            </a:r>
            <a:r>
              <a:rPr lang="en-US" sz="1800" dirty="0">
                <a:solidFill>
                  <a:srgbClr val="000000"/>
                </a:solidFill>
                <a:latin typeface="+mj-lt"/>
                <a:ea typeface="+mj-ea"/>
                <a:cs typeface="+mj-cs"/>
                <a:sym typeface="Calibri"/>
              </a:rPr>
              <a:t>chiplets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041667C8-1E8C-FFBC-7353-275E941315C4}"/>
              </a:ext>
            </a:extLst>
          </p:cNvPr>
          <p:cNvPicPr>
            <a:picLocks noChangeAspect="1"/>
          </p:cNvPicPr>
          <p:nvPr/>
        </p:nvPicPr>
        <p:blipFill>
          <a:blip r:embed="rId2"/>
          <a:stretch>
            <a:fillRect/>
          </a:stretch>
        </p:blipFill>
        <p:spPr>
          <a:xfrm>
            <a:off x="2209800" y="3624504"/>
            <a:ext cx="7772400" cy="2852496"/>
          </a:xfrm>
          <a:prstGeom prst="rect">
            <a:avLst/>
          </a:prstGeom>
        </p:spPr>
      </p:pic>
      <p:sp>
        <p:nvSpPr>
          <p:cNvPr id="4" name="TextBox 3">
            <a:extLst>
              <a:ext uri="{FF2B5EF4-FFF2-40B4-BE49-F238E27FC236}">
                <a16:creationId xmlns:a16="http://schemas.microsoft.com/office/drawing/2014/main" id="{EE33A201-4F5B-4DF0-B57B-1E8A5DCB0D10}"/>
              </a:ext>
            </a:extLst>
          </p:cNvPr>
          <p:cNvSpPr txBox="1"/>
          <p:nvPr/>
        </p:nvSpPr>
        <p:spPr>
          <a:xfrm>
            <a:off x="241300" y="6503092"/>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Synopsis</a:t>
            </a:r>
          </a:p>
        </p:txBody>
      </p:sp>
      <p:sp>
        <p:nvSpPr>
          <p:cNvPr id="5" name="TextBox 4">
            <a:extLst>
              <a:ext uri="{FF2B5EF4-FFF2-40B4-BE49-F238E27FC236}">
                <a16:creationId xmlns:a16="http://schemas.microsoft.com/office/drawing/2014/main" id="{C65A67A0-E465-FE27-E65E-ABD1600F135A}"/>
              </a:ext>
            </a:extLst>
          </p:cNvPr>
          <p:cNvSpPr txBox="1"/>
          <p:nvPr/>
        </p:nvSpPr>
        <p:spPr>
          <a:xfrm>
            <a:off x="457200" y="1359308"/>
            <a:ext cx="5410200" cy="1877435"/>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Why now?</a:t>
            </a:r>
          </a:p>
          <a:p>
            <a:pPr marL="0" marR="0" indent="0" algn="ctr" defTabSz="457200" rtl="0" fontAlgn="auto" latinLnBrk="0" hangingPunct="0">
              <a:lnSpc>
                <a:spcPct val="100000"/>
              </a:lnSpc>
              <a:spcBef>
                <a:spcPts val="0"/>
              </a:spcBef>
              <a:spcAft>
                <a:spcPts val="0"/>
              </a:spcAft>
              <a:buClrTx/>
              <a:buSzTx/>
              <a:buFontTx/>
              <a:buNone/>
              <a:tabLst/>
            </a:pPr>
            <a:endParaRPr kumimoji="0" lang="en-US" sz="800" b="0" i="0" u="sng"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Yield loss from reticle size die</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Optimize intended function to best technology node</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It works: Xilinx FPGA, AMD CPUs, Intel, DARPA CHIPS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48847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noGrp="1"/>
          </p:cNvSpPr>
          <p:nvPr>
            <p:ph type="body" sz="quarter" idx="1"/>
          </p:nvPr>
        </p:nvSpPr>
        <p:spPr>
          <a:xfrm>
            <a:off x="387838" y="52511"/>
            <a:ext cx="10800862" cy="552221"/>
          </a:xfrm>
          <a:prstGeom prst="rect">
            <a:avLst/>
          </a:prstGeom>
        </p:spPr>
        <p:txBody>
          <a:bodyPr>
            <a:normAutofit/>
          </a:bodyPr>
          <a:lstStyle>
            <a:lvl1pPr defTabSz="443484">
              <a:defRPr sz="2716"/>
            </a:lvl1pPr>
          </a:lstStyle>
          <a:p>
            <a:r>
              <a:rPr lang="en-US" dirty="0"/>
              <a:t>Some consolation until the next new thing: solid roadmap for next decade</a:t>
            </a:r>
          </a:p>
          <a:p>
            <a:endParaRPr dirty="0"/>
          </a:p>
        </p:txBody>
      </p:sp>
      <p:sp>
        <p:nvSpPr>
          <p:cNvPr id="3" name="TextBox 2"/>
          <p:cNvSpPr txBox="1"/>
          <p:nvPr/>
        </p:nvSpPr>
        <p:spPr>
          <a:xfrm>
            <a:off x="1422400" y="758283"/>
            <a:ext cx="3759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800" u="sng" kern="0" dirty="0">
                <a:solidFill>
                  <a:srgbClr val="000000"/>
                </a:solidFill>
                <a:latin typeface="Calibri"/>
                <a:ea typeface="Calibri"/>
                <a:cs typeface="Calibri"/>
                <a:sym typeface="Calibri"/>
              </a:rPr>
              <a:t>CMOS Roadmap to &lt;1.0 nm</a:t>
            </a:r>
          </a:p>
        </p:txBody>
      </p:sp>
      <p:sp>
        <p:nvSpPr>
          <p:cNvPr id="4" name="TextBox 3">
            <a:extLst>
              <a:ext uri="{FF2B5EF4-FFF2-40B4-BE49-F238E27FC236}">
                <a16:creationId xmlns:a16="http://schemas.microsoft.com/office/drawing/2014/main" id="{6B0FC9EE-DDE5-BC47-77B2-319BF110DE02}"/>
              </a:ext>
            </a:extLst>
          </p:cNvPr>
          <p:cNvSpPr txBox="1"/>
          <p:nvPr/>
        </p:nvSpPr>
        <p:spPr>
          <a:xfrm>
            <a:off x="752475" y="3546538"/>
            <a:ext cx="5562600" cy="36932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800" u="sng" kern="0" dirty="0">
                <a:solidFill>
                  <a:srgbClr val="000000"/>
                </a:solidFill>
                <a:latin typeface="Calibri"/>
                <a:ea typeface="Calibri"/>
                <a:cs typeface="Calibri"/>
                <a:sym typeface="Calibri"/>
              </a:rPr>
              <a:t>Backside Power Distribution</a:t>
            </a:r>
          </a:p>
        </p:txBody>
      </p:sp>
      <p:pic>
        <p:nvPicPr>
          <p:cNvPr id="8" name="Picture 7">
            <a:extLst>
              <a:ext uri="{FF2B5EF4-FFF2-40B4-BE49-F238E27FC236}">
                <a16:creationId xmlns:a16="http://schemas.microsoft.com/office/drawing/2014/main" id="{AD7FAB47-3A8D-B3C6-0534-CB14C0DC1A37}"/>
              </a:ext>
            </a:extLst>
          </p:cNvPr>
          <p:cNvPicPr>
            <a:picLocks noChangeAspect="1"/>
          </p:cNvPicPr>
          <p:nvPr/>
        </p:nvPicPr>
        <p:blipFill>
          <a:blip r:embed="rId2"/>
          <a:stretch>
            <a:fillRect/>
          </a:stretch>
        </p:blipFill>
        <p:spPr>
          <a:xfrm>
            <a:off x="6934200" y="4030980"/>
            <a:ext cx="4572000" cy="2546084"/>
          </a:xfrm>
          <a:prstGeom prst="rect">
            <a:avLst/>
          </a:prstGeom>
        </p:spPr>
      </p:pic>
      <p:sp>
        <p:nvSpPr>
          <p:cNvPr id="5" name="TextBox 4">
            <a:extLst>
              <a:ext uri="{FF2B5EF4-FFF2-40B4-BE49-F238E27FC236}">
                <a16:creationId xmlns:a16="http://schemas.microsoft.com/office/drawing/2014/main" id="{3B36DDA7-9942-6FDC-6A62-5B8133B58161}"/>
              </a:ext>
            </a:extLst>
          </p:cNvPr>
          <p:cNvSpPr txBox="1"/>
          <p:nvPr/>
        </p:nvSpPr>
        <p:spPr>
          <a:xfrm>
            <a:off x="7543800" y="3613488"/>
            <a:ext cx="3759200" cy="36932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800" u="sng" kern="0" dirty="0">
                <a:solidFill>
                  <a:srgbClr val="000000"/>
                </a:solidFill>
                <a:latin typeface="Calibri"/>
                <a:ea typeface="Calibri"/>
                <a:cs typeface="Calibri"/>
                <a:sym typeface="Calibri"/>
              </a:rPr>
              <a:t>Advanced packaging</a:t>
            </a:r>
          </a:p>
        </p:txBody>
      </p:sp>
      <p:pic>
        <p:nvPicPr>
          <p:cNvPr id="10" name="Picture 9">
            <a:extLst>
              <a:ext uri="{FF2B5EF4-FFF2-40B4-BE49-F238E27FC236}">
                <a16:creationId xmlns:a16="http://schemas.microsoft.com/office/drawing/2014/main" id="{9A8A123C-5D67-87C2-80C9-15DAAC597164}"/>
              </a:ext>
            </a:extLst>
          </p:cNvPr>
          <p:cNvPicPr>
            <a:picLocks noChangeAspect="1"/>
          </p:cNvPicPr>
          <p:nvPr/>
        </p:nvPicPr>
        <p:blipFill>
          <a:blip r:embed="rId3"/>
          <a:stretch>
            <a:fillRect/>
          </a:stretch>
        </p:blipFill>
        <p:spPr>
          <a:xfrm>
            <a:off x="76200" y="1143000"/>
            <a:ext cx="6223000" cy="2376287"/>
          </a:xfrm>
          <a:prstGeom prst="rect">
            <a:avLst/>
          </a:prstGeom>
        </p:spPr>
      </p:pic>
      <p:pic>
        <p:nvPicPr>
          <p:cNvPr id="12" name="Picture 11">
            <a:extLst>
              <a:ext uri="{FF2B5EF4-FFF2-40B4-BE49-F238E27FC236}">
                <a16:creationId xmlns:a16="http://schemas.microsoft.com/office/drawing/2014/main" id="{1912DDF2-B66D-7A87-1672-1DD5F49619E7}"/>
              </a:ext>
            </a:extLst>
          </p:cNvPr>
          <p:cNvPicPr>
            <a:picLocks noChangeAspect="1"/>
          </p:cNvPicPr>
          <p:nvPr/>
        </p:nvPicPr>
        <p:blipFill>
          <a:blip r:embed="rId4"/>
          <a:stretch>
            <a:fillRect/>
          </a:stretch>
        </p:blipFill>
        <p:spPr>
          <a:xfrm>
            <a:off x="50800" y="3977207"/>
            <a:ext cx="6324600" cy="2862572"/>
          </a:xfrm>
          <a:prstGeom prst="rect">
            <a:avLst/>
          </a:prstGeom>
        </p:spPr>
      </p:pic>
      <p:sp>
        <p:nvSpPr>
          <p:cNvPr id="14" name="TextBox 13">
            <a:extLst>
              <a:ext uri="{FF2B5EF4-FFF2-40B4-BE49-F238E27FC236}">
                <a16:creationId xmlns:a16="http://schemas.microsoft.com/office/drawing/2014/main" id="{0F538120-7226-E833-30A9-50BE19511259}"/>
              </a:ext>
            </a:extLst>
          </p:cNvPr>
          <p:cNvSpPr txBox="1"/>
          <p:nvPr/>
        </p:nvSpPr>
        <p:spPr>
          <a:xfrm>
            <a:off x="323082" y="6581005"/>
            <a:ext cx="3715518"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IMEC, ASML, IMEC, Applied Materials  (clockwise)</a:t>
            </a:r>
          </a:p>
        </p:txBody>
      </p:sp>
      <p:sp>
        <p:nvSpPr>
          <p:cNvPr id="2" name="TextBox 1">
            <a:extLst>
              <a:ext uri="{FF2B5EF4-FFF2-40B4-BE49-F238E27FC236}">
                <a16:creationId xmlns:a16="http://schemas.microsoft.com/office/drawing/2014/main" id="{269FA7D3-2137-5986-D140-D7BB5957BC75}"/>
              </a:ext>
            </a:extLst>
          </p:cNvPr>
          <p:cNvSpPr txBox="1"/>
          <p:nvPr/>
        </p:nvSpPr>
        <p:spPr>
          <a:xfrm>
            <a:off x="8382000" y="798880"/>
            <a:ext cx="19812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u="sng" dirty="0">
                <a:solidFill>
                  <a:srgbClr val="000000"/>
                </a:solidFill>
                <a:latin typeface="+mj-lt"/>
                <a:ea typeface="+mj-ea"/>
                <a:cs typeface="+mj-cs"/>
                <a:sym typeface="Calibri"/>
              </a:rPr>
              <a:t>EUV Lithography</a:t>
            </a:r>
            <a:endParaRPr kumimoji="0" lang="en-US" sz="1800" b="0" i="0" u="sng" strike="noStrike" cap="none" spc="0" normalizeH="0" baseline="0" dirty="0">
              <a:ln>
                <a:noFill/>
              </a:ln>
              <a:solidFill>
                <a:srgbClr val="000000"/>
              </a:solidFill>
              <a:effectLst/>
              <a:uFillTx/>
              <a:latin typeface="+mj-lt"/>
              <a:ea typeface="+mj-ea"/>
              <a:cs typeface="+mj-cs"/>
              <a:sym typeface="Calibri"/>
            </a:endParaRPr>
          </a:p>
        </p:txBody>
      </p:sp>
      <p:pic>
        <p:nvPicPr>
          <p:cNvPr id="7" name="Picture 6">
            <a:extLst>
              <a:ext uri="{FF2B5EF4-FFF2-40B4-BE49-F238E27FC236}">
                <a16:creationId xmlns:a16="http://schemas.microsoft.com/office/drawing/2014/main" id="{71BC77C3-3A03-A2EA-6DB3-F7659277A963}"/>
              </a:ext>
            </a:extLst>
          </p:cNvPr>
          <p:cNvPicPr>
            <a:picLocks noChangeAspect="1"/>
          </p:cNvPicPr>
          <p:nvPr/>
        </p:nvPicPr>
        <p:blipFill>
          <a:blip r:embed="rId5"/>
          <a:stretch>
            <a:fillRect/>
          </a:stretch>
        </p:blipFill>
        <p:spPr>
          <a:xfrm>
            <a:off x="6984319" y="1311438"/>
            <a:ext cx="4571553" cy="2235100"/>
          </a:xfrm>
          <a:prstGeom prst="rect">
            <a:avLst/>
          </a:prstGeom>
        </p:spPr>
      </p:pic>
      <p:sp>
        <p:nvSpPr>
          <p:cNvPr id="9" name="TextBox 8">
            <a:extLst>
              <a:ext uri="{FF2B5EF4-FFF2-40B4-BE49-F238E27FC236}">
                <a16:creationId xmlns:a16="http://schemas.microsoft.com/office/drawing/2014/main" id="{88AAFEC1-CB78-7489-8460-D3012808DFF7}"/>
              </a:ext>
            </a:extLst>
          </p:cNvPr>
          <p:cNvSpPr txBox="1"/>
          <p:nvPr/>
        </p:nvSpPr>
        <p:spPr>
          <a:xfrm>
            <a:off x="9144000" y="1203960"/>
            <a:ext cx="1295400" cy="5486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12364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ight Triangle 207">
            <a:extLst>
              <a:ext uri="{FF2B5EF4-FFF2-40B4-BE49-F238E27FC236}">
                <a16:creationId xmlns:a16="http://schemas.microsoft.com/office/drawing/2014/main" id="{6E5385AA-1922-87C4-4BBC-F402467221C9}"/>
              </a:ext>
            </a:extLst>
          </p:cNvPr>
          <p:cNvSpPr/>
          <p:nvPr/>
        </p:nvSpPr>
        <p:spPr>
          <a:xfrm rot="2656380">
            <a:off x="3386197" y="3610680"/>
            <a:ext cx="191529" cy="219160"/>
          </a:xfrm>
          <a:prstGeom prst="rtTriangle">
            <a:avLst/>
          </a:prstGeom>
          <a:solidFill>
            <a:schemeClr val="accent3">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8" name="Straight Arrow Connector 7">
            <a:extLst>
              <a:ext uri="{FF2B5EF4-FFF2-40B4-BE49-F238E27FC236}">
                <a16:creationId xmlns:a16="http://schemas.microsoft.com/office/drawing/2014/main" id="{4D3DFDF8-C1EA-6DE9-0D4F-6C37C3F1FB50}"/>
              </a:ext>
            </a:extLst>
          </p:cNvPr>
          <p:cNvCxnSpPr>
            <a:cxnSpLocks/>
          </p:cNvCxnSpPr>
          <p:nvPr/>
        </p:nvCxnSpPr>
        <p:spPr>
          <a:xfrm flipV="1">
            <a:off x="3478175" y="1460665"/>
            <a:ext cx="0" cy="2387213"/>
          </a:xfrm>
          <a:prstGeom prst="straightConnector1">
            <a:avLst/>
          </a:prstGeom>
          <a:noFill/>
          <a:ln w="25400" cap="flat">
            <a:solidFill>
              <a:schemeClr val="tx2"/>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4" name="Straight Connector 203">
            <a:extLst>
              <a:ext uri="{FF2B5EF4-FFF2-40B4-BE49-F238E27FC236}">
                <a16:creationId xmlns:a16="http://schemas.microsoft.com/office/drawing/2014/main" id="{6D3FAE1F-2DFE-DABF-6E2A-B3AF8C384ED1}"/>
              </a:ext>
            </a:extLst>
          </p:cNvPr>
          <p:cNvCxnSpPr>
            <a:cxnSpLocks/>
          </p:cNvCxnSpPr>
          <p:nvPr/>
        </p:nvCxnSpPr>
        <p:spPr>
          <a:xfrm>
            <a:off x="2267077" y="4931902"/>
            <a:ext cx="125583" cy="113542"/>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F882CA0A-DA7A-1066-99E5-A049E153B6C5}"/>
              </a:ext>
            </a:extLst>
          </p:cNvPr>
          <p:cNvCxnSpPr>
            <a:cxnSpLocks/>
          </p:cNvCxnSpPr>
          <p:nvPr/>
        </p:nvCxnSpPr>
        <p:spPr>
          <a:xfrm flipV="1">
            <a:off x="3487480" y="3836576"/>
            <a:ext cx="6436449" cy="1777"/>
          </a:xfrm>
          <a:prstGeom prst="straightConnector1">
            <a:avLst/>
          </a:prstGeom>
          <a:noFill/>
          <a:ln w="25400" cap="flat">
            <a:solidFill>
              <a:schemeClr val="tx2"/>
            </a:solidFill>
            <a:prstDash val="solid"/>
            <a:round/>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193600FB-833A-6D25-F8A3-BDB039A5E7F2}"/>
              </a:ext>
            </a:extLst>
          </p:cNvPr>
          <p:cNvCxnSpPr>
            <a:cxnSpLocks/>
          </p:cNvCxnSpPr>
          <p:nvPr/>
        </p:nvCxnSpPr>
        <p:spPr>
          <a:xfrm flipH="1">
            <a:off x="1847395" y="3834886"/>
            <a:ext cx="1631955" cy="1644872"/>
          </a:xfrm>
          <a:prstGeom prst="straightConnector1">
            <a:avLst/>
          </a:prstGeom>
          <a:noFill/>
          <a:ln w="25400" cap="flat">
            <a:solidFill>
              <a:schemeClr val="bg2">
                <a:lumMod val="40000"/>
                <a:lumOff val="60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020EF527-790F-8E6F-9C15-CB1AE847B1C9}"/>
              </a:ext>
            </a:extLst>
          </p:cNvPr>
          <p:cNvCxnSpPr>
            <a:cxnSpLocks/>
          </p:cNvCxnSpPr>
          <p:nvPr/>
        </p:nvCxnSpPr>
        <p:spPr>
          <a:xfrm>
            <a:off x="4267200" y="3790506"/>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B414F6C3-52C6-2FE9-06CE-76EE7EFBC3B1}"/>
              </a:ext>
            </a:extLst>
          </p:cNvPr>
          <p:cNvCxnSpPr/>
          <p:nvPr/>
        </p:nvCxnSpPr>
        <p:spPr>
          <a:xfrm>
            <a:off x="5153247" y="3788733"/>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A78A2736-781B-1170-0BD1-D1753680E0BA}"/>
              </a:ext>
            </a:extLst>
          </p:cNvPr>
          <p:cNvCxnSpPr/>
          <p:nvPr/>
        </p:nvCxnSpPr>
        <p:spPr>
          <a:xfrm>
            <a:off x="7924800" y="3788733"/>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096DA0E1-4938-8E4A-5DF0-B292610E3F13}"/>
              </a:ext>
            </a:extLst>
          </p:cNvPr>
          <p:cNvCxnSpPr/>
          <p:nvPr/>
        </p:nvCxnSpPr>
        <p:spPr>
          <a:xfrm>
            <a:off x="6085368" y="3788733"/>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0884B308-BDF7-9D61-6F9C-DDDC6376434F}"/>
              </a:ext>
            </a:extLst>
          </p:cNvPr>
          <p:cNvCxnSpPr/>
          <p:nvPr/>
        </p:nvCxnSpPr>
        <p:spPr>
          <a:xfrm>
            <a:off x="7010400" y="3790506"/>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74EEDB1A-CAF0-A0DD-D948-21709D247790}"/>
              </a:ext>
            </a:extLst>
          </p:cNvPr>
          <p:cNvCxnSpPr>
            <a:cxnSpLocks/>
          </p:cNvCxnSpPr>
          <p:nvPr/>
        </p:nvCxnSpPr>
        <p:spPr>
          <a:xfrm>
            <a:off x="4267200" y="3429000"/>
            <a:ext cx="0"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762B6D53-CD25-2A2D-C341-68A2FCE17EF8}"/>
              </a:ext>
            </a:extLst>
          </p:cNvPr>
          <p:cNvCxnSpPr/>
          <p:nvPr/>
        </p:nvCxnSpPr>
        <p:spPr>
          <a:xfrm>
            <a:off x="3845443" y="3794048"/>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1EFAA9C8-BD10-C70E-7F62-E0AB472FD590}"/>
              </a:ext>
            </a:extLst>
          </p:cNvPr>
          <p:cNvCxnSpPr/>
          <p:nvPr/>
        </p:nvCxnSpPr>
        <p:spPr>
          <a:xfrm>
            <a:off x="4710223" y="3795821"/>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91CC7D2F-7BF5-550B-AB08-C92AF5820EDB}"/>
              </a:ext>
            </a:extLst>
          </p:cNvPr>
          <p:cNvCxnSpPr/>
          <p:nvPr/>
        </p:nvCxnSpPr>
        <p:spPr>
          <a:xfrm>
            <a:off x="5590954" y="3790502"/>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2B36E35B-0D23-C64A-DAE9-E49818BFEDF7}"/>
              </a:ext>
            </a:extLst>
          </p:cNvPr>
          <p:cNvCxnSpPr>
            <a:cxnSpLocks/>
          </p:cNvCxnSpPr>
          <p:nvPr/>
        </p:nvCxnSpPr>
        <p:spPr>
          <a:xfrm>
            <a:off x="6519531" y="3794048"/>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38139829-1F05-01DE-E106-9056C0E58E68}"/>
              </a:ext>
            </a:extLst>
          </p:cNvPr>
          <p:cNvCxnSpPr/>
          <p:nvPr/>
        </p:nvCxnSpPr>
        <p:spPr>
          <a:xfrm>
            <a:off x="7448110" y="3795821"/>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69F58565-7600-3D13-E4BB-EDD4C8AF5D97}"/>
              </a:ext>
            </a:extLst>
          </p:cNvPr>
          <p:cNvCxnSpPr/>
          <p:nvPr/>
        </p:nvCxnSpPr>
        <p:spPr>
          <a:xfrm>
            <a:off x="8366053" y="3788729"/>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DB4B29EF-8759-A797-6609-0FEC5EAB37B9}"/>
              </a:ext>
            </a:extLst>
          </p:cNvPr>
          <p:cNvCxnSpPr/>
          <p:nvPr/>
        </p:nvCxnSpPr>
        <p:spPr>
          <a:xfrm>
            <a:off x="8837429" y="3792267"/>
            <a:ext cx="0" cy="95694"/>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36" name="TextBox 35">
            <a:extLst>
              <a:ext uri="{FF2B5EF4-FFF2-40B4-BE49-F238E27FC236}">
                <a16:creationId xmlns:a16="http://schemas.microsoft.com/office/drawing/2014/main" id="{1C4A7C91-8529-4F66-AB58-2FF5BFB8C5EC}"/>
              </a:ext>
            </a:extLst>
          </p:cNvPr>
          <p:cNvSpPr txBox="1"/>
          <p:nvPr/>
        </p:nvSpPr>
        <p:spPr>
          <a:xfrm>
            <a:off x="2511780" y="939521"/>
            <a:ext cx="22292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accent2"/>
                </a:solidFill>
                <a:effectLst/>
                <a:uFillTx/>
                <a:latin typeface="+mj-lt"/>
                <a:ea typeface="+mj-ea"/>
                <a:cs typeface="+mj-cs"/>
                <a:sym typeface="Calibri"/>
              </a:rPr>
              <a:t>Advanced Packaging</a:t>
            </a:r>
          </a:p>
        </p:txBody>
      </p:sp>
      <p:sp>
        <p:nvSpPr>
          <p:cNvPr id="39" name="TextBox 38">
            <a:extLst>
              <a:ext uri="{FF2B5EF4-FFF2-40B4-BE49-F238E27FC236}">
                <a16:creationId xmlns:a16="http://schemas.microsoft.com/office/drawing/2014/main" id="{FB3AAD21-CFF6-A5D8-700C-6093EB71BAD3}"/>
              </a:ext>
            </a:extLst>
          </p:cNvPr>
          <p:cNvSpPr txBox="1"/>
          <p:nvPr/>
        </p:nvSpPr>
        <p:spPr>
          <a:xfrm>
            <a:off x="4591053" y="3931346"/>
            <a:ext cx="23643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1"/>
                </a:solidFill>
                <a:latin typeface="+mj-lt"/>
                <a:ea typeface="+mj-ea"/>
                <a:cs typeface="+mj-cs"/>
                <a:sym typeface="Calibri"/>
              </a:rPr>
              <a:t>1K</a:t>
            </a:r>
            <a:endParaRPr kumimoji="0" lang="en-US" sz="1000" b="0" i="0" u="none" strike="noStrike" cap="none" spc="0" normalizeH="0" baseline="0" dirty="0">
              <a:ln>
                <a:noFill/>
              </a:ln>
              <a:solidFill>
                <a:schemeClr val="accent1"/>
              </a:solidFill>
              <a:effectLst/>
              <a:uFillTx/>
              <a:latin typeface="+mj-lt"/>
              <a:ea typeface="+mj-ea"/>
              <a:cs typeface="+mj-cs"/>
              <a:sym typeface="Calibri"/>
            </a:endParaRPr>
          </a:p>
        </p:txBody>
      </p:sp>
      <p:sp>
        <p:nvSpPr>
          <p:cNvPr id="41" name="TextBox 40">
            <a:extLst>
              <a:ext uri="{FF2B5EF4-FFF2-40B4-BE49-F238E27FC236}">
                <a16:creationId xmlns:a16="http://schemas.microsoft.com/office/drawing/2014/main" id="{4456C09C-A9D0-5CF7-1227-434235CDD143}"/>
              </a:ext>
            </a:extLst>
          </p:cNvPr>
          <p:cNvSpPr txBox="1"/>
          <p:nvPr/>
        </p:nvSpPr>
        <p:spPr>
          <a:xfrm>
            <a:off x="5916696" y="3926865"/>
            <a:ext cx="325758"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1"/>
                </a:solidFill>
                <a:latin typeface="+mj-lt"/>
                <a:ea typeface="+mj-ea"/>
                <a:cs typeface="+mj-cs"/>
                <a:sym typeface="Calibri"/>
              </a:rPr>
              <a:t>1M</a:t>
            </a:r>
            <a:endParaRPr kumimoji="0" lang="en-US" sz="1000" b="0" i="0" u="none" strike="noStrike" cap="none" spc="0" normalizeH="0" baseline="0" dirty="0">
              <a:ln>
                <a:noFill/>
              </a:ln>
              <a:solidFill>
                <a:schemeClr val="accent1"/>
              </a:solidFill>
              <a:effectLst/>
              <a:uFillTx/>
              <a:latin typeface="+mj-lt"/>
              <a:ea typeface="+mj-ea"/>
              <a:cs typeface="+mj-cs"/>
              <a:sym typeface="Calibri"/>
            </a:endParaRPr>
          </a:p>
        </p:txBody>
      </p:sp>
      <p:sp>
        <p:nvSpPr>
          <p:cNvPr id="42" name="TextBox 41">
            <a:extLst>
              <a:ext uri="{FF2B5EF4-FFF2-40B4-BE49-F238E27FC236}">
                <a16:creationId xmlns:a16="http://schemas.microsoft.com/office/drawing/2014/main" id="{488AB949-9C27-3269-DAC0-9C7456DEF8FE}"/>
              </a:ext>
            </a:extLst>
          </p:cNvPr>
          <p:cNvSpPr txBox="1"/>
          <p:nvPr/>
        </p:nvSpPr>
        <p:spPr>
          <a:xfrm>
            <a:off x="7329892" y="3929259"/>
            <a:ext cx="23643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1"/>
                </a:solidFill>
                <a:latin typeface="+mj-lt"/>
                <a:ea typeface="+mj-ea"/>
                <a:cs typeface="+mj-cs"/>
                <a:sym typeface="Calibri"/>
              </a:rPr>
              <a:t>1B</a:t>
            </a:r>
            <a:endParaRPr kumimoji="0" lang="en-US" sz="1000" b="0" i="0" u="none" strike="noStrike" cap="none" spc="0" normalizeH="0" baseline="0" dirty="0">
              <a:ln>
                <a:noFill/>
              </a:ln>
              <a:solidFill>
                <a:schemeClr val="accent1"/>
              </a:solidFill>
              <a:effectLst/>
              <a:uFillTx/>
              <a:latin typeface="+mj-lt"/>
              <a:ea typeface="+mj-ea"/>
              <a:cs typeface="+mj-cs"/>
              <a:sym typeface="Calibri"/>
            </a:endParaRPr>
          </a:p>
        </p:txBody>
      </p:sp>
      <p:sp>
        <p:nvSpPr>
          <p:cNvPr id="43" name="TextBox 42">
            <a:extLst>
              <a:ext uri="{FF2B5EF4-FFF2-40B4-BE49-F238E27FC236}">
                <a16:creationId xmlns:a16="http://schemas.microsoft.com/office/drawing/2014/main" id="{473F38FC-3C4B-6857-371F-A30258E3A6AE}"/>
              </a:ext>
            </a:extLst>
          </p:cNvPr>
          <p:cNvSpPr txBox="1"/>
          <p:nvPr/>
        </p:nvSpPr>
        <p:spPr>
          <a:xfrm>
            <a:off x="8719416" y="3905277"/>
            <a:ext cx="23643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1"/>
                </a:solidFill>
                <a:latin typeface="+mj-lt"/>
                <a:ea typeface="+mj-ea"/>
                <a:cs typeface="+mj-cs"/>
                <a:sym typeface="Calibri"/>
              </a:rPr>
              <a:t>1T</a:t>
            </a:r>
            <a:endParaRPr kumimoji="0" lang="en-US" sz="1000" b="0" i="0" u="none" strike="noStrike" cap="none" spc="0" normalizeH="0" baseline="0" dirty="0">
              <a:ln>
                <a:noFill/>
              </a:ln>
              <a:solidFill>
                <a:schemeClr val="accent1"/>
              </a:solidFill>
              <a:effectLst/>
              <a:uFillTx/>
              <a:latin typeface="+mj-lt"/>
              <a:ea typeface="+mj-ea"/>
              <a:cs typeface="+mj-cs"/>
              <a:sym typeface="Calibri"/>
            </a:endParaRPr>
          </a:p>
        </p:txBody>
      </p:sp>
      <p:cxnSp>
        <p:nvCxnSpPr>
          <p:cNvPr id="48" name="Straight Connector 47">
            <a:extLst>
              <a:ext uri="{FF2B5EF4-FFF2-40B4-BE49-F238E27FC236}">
                <a16:creationId xmlns:a16="http://schemas.microsoft.com/office/drawing/2014/main" id="{7F7976DA-AB81-F6D2-1CED-9283C49A0EC6}"/>
              </a:ext>
            </a:extLst>
          </p:cNvPr>
          <p:cNvCxnSpPr>
            <a:cxnSpLocks/>
          </p:cNvCxnSpPr>
          <p:nvPr/>
        </p:nvCxnSpPr>
        <p:spPr>
          <a:xfrm>
            <a:off x="3421182" y="3605874"/>
            <a:ext cx="108171"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4125D5F1-4A6C-7A8E-382D-93EE76E88C26}"/>
              </a:ext>
            </a:extLst>
          </p:cNvPr>
          <p:cNvCxnSpPr>
            <a:cxnSpLocks/>
          </p:cNvCxnSpPr>
          <p:nvPr/>
        </p:nvCxnSpPr>
        <p:spPr>
          <a:xfrm>
            <a:off x="3419337" y="3196279"/>
            <a:ext cx="108171"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1665571D-5D4C-9DE0-B216-A9A734F39902}"/>
              </a:ext>
            </a:extLst>
          </p:cNvPr>
          <p:cNvCxnSpPr>
            <a:cxnSpLocks/>
          </p:cNvCxnSpPr>
          <p:nvPr/>
        </p:nvCxnSpPr>
        <p:spPr>
          <a:xfrm>
            <a:off x="3421182" y="1985341"/>
            <a:ext cx="108171"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A397654A-CE61-A1FF-3A8B-BD81BF844726}"/>
              </a:ext>
            </a:extLst>
          </p:cNvPr>
          <p:cNvCxnSpPr>
            <a:cxnSpLocks/>
          </p:cNvCxnSpPr>
          <p:nvPr/>
        </p:nvCxnSpPr>
        <p:spPr>
          <a:xfrm>
            <a:off x="3421182" y="2800258"/>
            <a:ext cx="108171"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52" name="TextBox 51">
            <a:extLst>
              <a:ext uri="{FF2B5EF4-FFF2-40B4-BE49-F238E27FC236}">
                <a16:creationId xmlns:a16="http://schemas.microsoft.com/office/drawing/2014/main" id="{E7E136F5-29D1-622F-940C-01761B6E3E2A}"/>
              </a:ext>
            </a:extLst>
          </p:cNvPr>
          <p:cNvSpPr txBox="1"/>
          <p:nvPr/>
        </p:nvSpPr>
        <p:spPr>
          <a:xfrm>
            <a:off x="3082501" y="3487819"/>
            <a:ext cx="335302" cy="2466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2D</a:t>
            </a:r>
          </a:p>
        </p:txBody>
      </p:sp>
      <p:sp>
        <p:nvSpPr>
          <p:cNvPr id="53" name="TextBox 52">
            <a:extLst>
              <a:ext uri="{FF2B5EF4-FFF2-40B4-BE49-F238E27FC236}">
                <a16:creationId xmlns:a16="http://schemas.microsoft.com/office/drawing/2014/main" id="{CE9DA410-2645-DF43-7CAA-CF0CE24441C8}"/>
              </a:ext>
            </a:extLst>
          </p:cNvPr>
          <p:cNvSpPr txBox="1"/>
          <p:nvPr/>
        </p:nvSpPr>
        <p:spPr>
          <a:xfrm>
            <a:off x="3086100" y="3072711"/>
            <a:ext cx="33847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2.5D</a:t>
            </a:r>
          </a:p>
        </p:txBody>
      </p:sp>
      <p:sp>
        <p:nvSpPr>
          <p:cNvPr id="54" name="TextBox 53">
            <a:extLst>
              <a:ext uri="{FF2B5EF4-FFF2-40B4-BE49-F238E27FC236}">
                <a16:creationId xmlns:a16="http://schemas.microsoft.com/office/drawing/2014/main" id="{89AD9BB8-8ACE-BC38-4853-A40B8BF970D3}"/>
              </a:ext>
            </a:extLst>
          </p:cNvPr>
          <p:cNvSpPr txBox="1"/>
          <p:nvPr/>
        </p:nvSpPr>
        <p:spPr>
          <a:xfrm>
            <a:off x="3068519" y="1860901"/>
            <a:ext cx="36559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2"/>
                </a:solidFill>
                <a:latin typeface="+mj-lt"/>
                <a:ea typeface="+mj-ea"/>
                <a:cs typeface="+mj-cs"/>
                <a:sym typeface="Calibri"/>
              </a:rPr>
              <a:t>3</a:t>
            </a:r>
            <a:r>
              <a:rPr kumimoji="0" lang="en-US" sz="1000" b="0" i="0" u="none" strike="noStrike" cap="none" spc="0" normalizeH="0" baseline="0" dirty="0">
                <a:ln>
                  <a:noFill/>
                </a:ln>
                <a:solidFill>
                  <a:schemeClr val="accent2"/>
                </a:solidFill>
                <a:effectLst/>
                <a:uFillTx/>
                <a:latin typeface="+mj-lt"/>
                <a:ea typeface="+mj-ea"/>
                <a:cs typeface="+mj-cs"/>
                <a:sym typeface="Calibri"/>
              </a:rPr>
              <a:t>DHI</a:t>
            </a:r>
          </a:p>
        </p:txBody>
      </p:sp>
      <p:sp>
        <p:nvSpPr>
          <p:cNvPr id="55" name="TextBox 54">
            <a:extLst>
              <a:ext uri="{FF2B5EF4-FFF2-40B4-BE49-F238E27FC236}">
                <a16:creationId xmlns:a16="http://schemas.microsoft.com/office/drawing/2014/main" id="{930C32EA-53E7-1D02-6EE1-2248C39D32A6}"/>
              </a:ext>
            </a:extLst>
          </p:cNvPr>
          <p:cNvSpPr txBox="1"/>
          <p:nvPr/>
        </p:nvSpPr>
        <p:spPr>
          <a:xfrm>
            <a:off x="3082925" y="2673515"/>
            <a:ext cx="33847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2"/>
                </a:solidFill>
                <a:latin typeface="+mj-lt"/>
                <a:ea typeface="+mj-ea"/>
                <a:cs typeface="+mj-cs"/>
                <a:sym typeface="Calibri"/>
              </a:rPr>
              <a:t>3</a:t>
            </a:r>
            <a:r>
              <a:rPr kumimoji="0" lang="en-US" sz="1000" b="0" i="0" u="none" strike="noStrike" cap="none" spc="0" normalizeH="0" baseline="0" dirty="0">
                <a:ln>
                  <a:noFill/>
                </a:ln>
                <a:solidFill>
                  <a:schemeClr val="accent2"/>
                </a:solidFill>
                <a:effectLst/>
                <a:uFillTx/>
                <a:latin typeface="+mj-lt"/>
                <a:ea typeface="+mj-ea"/>
                <a:cs typeface="+mj-cs"/>
                <a:sym typeface="Calibri"/>
              </a:rPr>
              <a:t>D</a:t>
            </a:r>
          </a:p>
        </p:txBody>
      </p:sp>
      <p:cxnSp>
        <p:nvCxnSpPr>
          <p:cNvPr id="56" name="Straight Connector 55">
            <a:extLst>
              <a:ext uri="{FF2B5EF4-FFF2-40B4-BE49-F238E27FC236}">
                <a16:creationId xmlns:a16="http://schemas.microsoft.com/office/drawing/2014/main" id="{475D6ABF-96DF-0D7D-36A1-78E97A216EEE}"/>
              </a:ext>
            </a:extLst>
          </p:cNvPr>
          <p:cNvCxnSpPr>
            <a:cxnSpLocks/>
          </p:cNvCxnSpPr>
          <p:nvPr/>
        </p:nvCxnSpPr>
        <p:spPr>
          <a:xfrm>
            <a:off x="3424357" y="2394823"/>
            <a:ext cx="108171" cy="0"/>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57" name="TextBox 56">
            <a:extLst>
              <a:ext uri="{FF2B5EF4-FFF2-40B4-BE49-F238E27FC236}">
                <a16:creationId xmlns:a16="http://schemas.microsoft.com/office/drawing/2014/main" id="{4C91DB0F-66BA-C7C9-21AB-35A07B77EAF3}"/>
              </a:ext>
            </a:extLst>
          </p:cNvPr>
          <p:cNvSpPr txBox="1"/>
          <p:nvPr/>
        </p:nvSpPr>
        <p:spPr>
          <a:xfrm>
            <a:off x="3082925" y="2271255"/>
            <a:ext cx="33847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2D+</a:t>
            </a:r>
          </a:p>
        </p:txBody>
      </p:sp>
      <p:sp>
        <p:nvSpPr>
          <p:cNvPr id="59" name="TextBox 58">
            <a:extLst>
              <a:ext uri="{FF2B5EF4-FFF2-40B4-BE49-F238E27FC236}">
                <a16:creationId xmlns:a16="http://schemas.microsoft.com/office/drawing/2014/main" id="{D48B19F7-3964-499F-BCF9-6BF4F95257B3}"/>
              </a:ext>
            </a:extLst>
          </p:cNvPr>
          <p:cNvSpPr txBox="1"/>
          <p:nvPr/>
        </p:nvSpPr>
        <p:spPr>
          <a:xfrm>
            <a:off x="1918987" y="3098027"/>
            <a:ext cx="1157913"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Die disaggregation</a:t>
            </a:r>
          </a:p>
        </p:txBody>
      </p:sp>
      <p:sp>
        <p:nvSpPr>
          <p:cNvPr id="60" name="TextBox 59">
            <a:extLst>
              <a:ext uri="{FF2B5EF4-FFF2-40B4-BE49-F238E27FC236}">
                <a16:creationId xmlns:a16="http://schemas.microsoft.com/office/drawing/2014/main" id="{FBD7D551-5605-DE1A-B958-C3552E5BA1AE}"/>
              </a:ext>
            </a:extLst>
          </p:cNvPr>
          <p:cNvSpPr txBox="1"/>
          <p:nvPr/>
        </p:nvSpPr>
        <p:spPr>
          <a:xfrm>
            <a:off x="1763486" y="2219476"/>
            <a:ext cx="137910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2"/>
                </a:solidFill>
                <a:latin typeface="+mj-lt"/>
                <a:ea typeface="+mj-ea"/>
                <a:cs typeface="+mj-cs"/>
                <a:sym typeface="Calibri"/>
              </a:rPr>
              <a:t>Package Aggregation</a:t>
            </a:r>
          </a:p>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(Chiplet ecosystem)</a:t>
            </a:r>
          </a:p>
        </p:txBody>
      </p:sp>
      <p:cxnSp>
        <p:nvCxnSpPr>
          <p:cNvPr id="62" name="Straight Connector 61">
            <a:extLst>
              <a:ext uri="{FF2B5EF4-FFF2-40B4-BE49-F238E27FC236}">
                <a16:creationId xmlns:a16="http://schemas.microsoft.com/office/drawing/2014/main" id="{1BAEBFCA-ADE4-84BF-1A5B-17BB03F96EF3}"/>
              </a:ext>
            </a:extLst>
          </p:cNvPr>
          <p:cNvCxnSpPr>
            <a:cxnSpLocks/>
          </p:cNvCxnSpPr>
          <p:nvPr/>
        </p:nvCxnSpPr>
        <p:spPr>
          <a:xfrm>
            <a:off x="3280120" y="3946933"/>
            <a:ext cx="125583" cy="113542"/>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92" name="Straight Connector 191">
            <a:extLst>
              <a:ext uri="{FF2B5EF4-FFF2-40B4-BE49-F238E27FC236}">
                <a16:creationId xmlns:a16="http://schemas.microsoft.com/office/drawing/2014/main" id="{F933D8B1-2EE9-0C1D-4E81-D2451851BEBF}"/>
              </a:ext>
            </a:extLst>
          </p:cNvPr>
          <p:cNvCxnSpPr>
            <a:cxnSpLocks/>
          </p:cNvCxnSpPr>
          <p:nvPr/>
        </p:nvCxnSpPr>
        <p:spPr>
          <a:xfrm>
            <a:off x="2935334" y="4281655"/>
            <a:ext cx="125583" cy="113542"/>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cxnSp>
        <p:nvCxnSpPr>
          <p:cNvPr id="193" name="Straight Connector 192">
            <a:extLst>
              <a:ext uri="{FF2B5EF4-FFF2-40B4-BE49-F238E27FC236}">
                <a16:creationId xmlns:a16="http://schemas.microsoft.com/office/drawing/2014/main" id="{5A09FFBA-F8F2-E06E-7942-77FE82D03A43}"/>
              </a:ext>
            </a:extLst>
          </p:cNvPr>
          <p:cNvCxnSpPr>
            <a:cxnSpLocks/>
          </p:cNvCxnSpPr>
          <p:nvPr/>
        </p:nvCxnSpPr>
        <p:spPr>
          <a:xfrm>
            <a:off x="2582585" y="4632811"/>
            <a:ext cx="125583" cy="113542"/>
          </a:xfrm>
          <a:prstGeom prst="line">
            <a:avLst/>
          </a:prstGeom>
          <a:noFill/>
          <a:ln w="25400" cap="flat">
            <a:solidFill>
              <a:schemeClr val="tx2"/>
            </a:solidFill>
            <a:prstDash val="solid"/>
            <a:round/>
          </a:ln>
          <a:effectLst/>
          <a:sp3d/>
        </p:spPr>
        <p:style>
          <a:lnRef idx="0">
            <a:scrgbClr r="0" g="0" b="0"/>
          </a:lnRef>
          <a:fillRef idx="0">
            <a:scrgbClr r="0" g="0" b="0"/>
          </a:fillRef>
          <a:effectRef idx="0">
            <a:scrgbClr r="0" g="0" b="0"/>
          </a:effectRef>
          <a:fontRef idx="none"/>
        </p:style>
      </p:cxnSp>
      <p:sp>
        <p:nvSpPr>
          <p:cNvPr id="194" name="TextBox 193">
            <a:extLst>
              <a:ext uri="{FF2B5EF4-FFF2-40B4-BE49-F238E27FC236}">
                <a16:creationId xmlns:a16="http://schemas.microsoft.com/office/drawing/2014/main" id="{7699F4B3-A35F-7020-DB19-0C0D44A93074}"/>
              </a:ext>
            </a:extLst>
          </p:cNvPr>
          <p:cNvSpPr txBox="1"/>
          <p:nvPr/>
        </p:nvSpPr>
        <p:spPr>
          <a:xfrm>
            <a:off x="3369475" y="3981195"/>
            <a:ext cx="44092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3"/>
                </a:solidFill>
                <a:latin typeface="+mj-lt"/>
                <a:ea typeface="+mj-ea"/>
                <a:cs typeface="+mj-cs"/>
                <a:sym typeface="Calibri"/>
              </a:rPr>
              <a:t>FPGA</a:t>
            </a:r>
            <a:endParaRPr kumimoji="0" lang="en-US" sz="1000" b="0" i="0" u="none" strike="noStrike" cap="none" spc="0" normalizeH="0" baseline="0" dirty="0">
              <a:ln>
                <a:noFill/>
              </a:ln>
              <a:solidFill>
                <a:schemeClr val="accent3"/>
              </a:solidFill>
              <a:effectLst/>
              <a:uFillTx/>
              <a:latin typeface="+mj-lt"/>
              <a:ea typeface="+mj-ea"/>
              <a:cs typeface="+mj-cs"/>
              <a:sym typeface="Calibri"/>
            </a:endParaRPr>
          </a:p>
        </p:txBody>
      </p:sp>
      <p:sp>
        <p:nvSpPr>
          <p:cNvPr id="195" name="TextBox 194">
            <a:extLst>
              <a:ext uri="{FF2B5EF4-FFF2-40B4-BE49-F238E27FC236}">
                <a16:creationId xmlns:a16="http://schemas.microsoft.com/office/drawing/2014/main" id="{43B71B0C-432C-DE11-9A05-0D905E7A1CF5}"/>
              </a:ext>
            </a:extLst>
          </p:cNvPr>
          <p:cNvSpPr txBox="1"/>
          <p:nvPr/>
        </p:nvSpPr>
        <p:spPr>
          <a:xfrm>
            <a:off x="2715477" y="4698726"/>
            <a:ext cx="335302" cy="2466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3"/>
                </a:solidFill>
                <a:latin typeface="+mj-lt"/>
                <a:ea typeface="+mj-ea"/>
                <a:cs typeface="+mj-cs"/>
                <a:sym typeface="Calibri"/>
              </a:rPr>
              <a:t>GPU</a:t>
            </a:r>
            <a:endParaRPr kumimoji="0" lang="en-US" sz="1000" b="0" i="0" u="none" strike="noStrike" cap="none" spc="0" normalizeH="0" baseline="0" dirty="0">
              <a:ln>
                <a:noFill/>
              </a:ln>
              <a:solidFill>
                <a:schemeClr val="accent3"/>
              </a:solidFill>
              <a:effectLst/>
              <a:uFillTx/>
              <a:latin typeface="+mj-lt"/>
              <a:ea typeface="+mj-ea"/>
              <a:cs typeface="+mj-cs"/>
              <a:sym typeface="Calibri"/>
            </a:endParaRPr>
          </a:p>
        </p:txBody>
      </p:sp>
      <p:sp>
        <p:nvSpPr>
          <p:cNvPr id="221" name="Rectangle 220">
            <a:extLst>
              <a:ext uri="{FF2B5EF4-FFF2-40B4-BE49-F238E27FC236}">
                <a16:creationId xmlns:a16="http://schemas.microsoft.com/office/drawing/2014/main" id="{A2F7F914-F66A-7BC3-594D-99FCF27A068E}"/>
              </a:ext>
            </a:extLst>
          </p:cNvPr>
          <p:cNvSpPr/>
          <p:nvPr/>
        </p:nvSpPr>
        <p:spPr>
          <a:xfrm>
            <a:off x="3473409" y="2822203"/>
            <a:ext cx="4864340" cy="1034628"/>
          </a:xfrm>
          <a:prstGeom prst="rect">
            <a:avLst/>
          </a:prstGeom>
          <a:solidFill>
            <a:schemeClr val="bg1">
              <a:lumMod val="50000"/>
              <a:alpha val="7964"/>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6" name="TextBox 195">
            <a:extLst>
              <a:ext uri="{FF2B5EF4-FFF2-40B4-BE49-F238E27FC236}">
                <a16:creationId xmlns:a16="http://schemas.microsoft.com/office/drawing/2014/main" id="{C261C82D-11C2-ACDE-E921-49D2D21D0547}"/>
              </a:ext>
            </a:extLst>
          </p:cNvPr>
          <p:cNvSpPr txBox="1"/>
          <p:nvPr/>
        </p:nvSpPr>
        <p:spPr>
          <a:xfrm>
            <a:off x="3044151" y="4340732"/>
            <a:ext cx="73386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3"/>
                </a:solidFill>
                <a:effectLst/>
                <a:uFillTx/>
                <a:latin typeface="+mj-lt"/>
                <a:ea typeface="+mj-ea"/>
                <a:cs typeface="+mj-cs"/>
                <a:sym typeface="Calibri"/>
              </a:rPr>
              <a:t>CPU / ASIC</a:t>
            </a:r>
          </a:p>
        </p:txBody>
      </p:sp>
      <p:sp>
        <p:nvSpPr>
          <p:cNvPr id="197" name="TextBox 196">
            <a:extLst>
              <a:ext uri="{FF2B5EF4-FFF2-40B4-BE49-F238E27FC236}">
                <a16:creationId xmlns:a16="http://schemas.microsoft.com/office/drawing/2014/main" id="{22A21BA6-8CBE-BD18-1379-76E6EDBB54F9}"/>
              </a:ext>
            </a:extLst>
          </p:cNvPr>
          <p:cNvSpPr txBox="1"/>
          <p:nvPr/>
        </p:nvSpPr>
        <p:spPr>
          <a:xfrm>
            <a:off x="2414926" y="5001093"/>
            <a:ext cx="95455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3"/>
                </a:solidFill>
                <a:latin typeface="+mj-lt"/>
                <a:ea typeface="+mj-ea"/>
                <a:cs typeface="+mj-cs"/>
                <a:sym typeface="Calibri"/>
              </a:rPr>
              <a:t>CUDA/PYTORCH</a:t>
            </a:r>
            <a:endParaRPr kumimoji="0" lang="en-US" sz="1000" b="0" i="0" u="none" strike="noStrike" cap="none" spc="0" normalizeH="0" baseline="0" dirty="0">
              <a:ln>
                <a:noFill/>
              </a:ln>
              <a:solidFill>
                <a:schemeClr val="accent3"/>
              </a:solidFill>
              <a:effectLst/>
              <a:uFillTx/>
              <a:latin typeface="+mj-lt"/>
              <a:ea typeface="+mj-ea"/>
              <a:cs typeface="+mj-cs"/>
              <a:sym typeface="Calibri"/>
            </a:endParaRPr>
          </a:p>
        </p:txBody>
      </p:sp>
      <p:sp>
        <p:nvSpPr>
          <p:cNvPr id="200" name="TextBox 199">
            <a:extLst>
              <a:ext uri="{FF2B5EF4-FFF2-40B4-BE49-F238E27FC236}">
                <a16:creationId xmlns:a16="http://schemas.microsoft.com/office/drawing/2014/main" id="{3081A6ED-2DC1-F53C-43BE-9E36E79702F0}"/>
              </a:ext>
            </a:extLst>
          </p:cNvPr>
          <p:cNvSpPr txBox="1"/>
          <p:nvPr/>
        </p:nvSpPr>
        <p:spPr>
          <a:xfrm>
            <a:off x="1597694" y="5165245"/>
            <a:ext cx="7839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accent3"/>
                </a:solidFill>
                <a:effectLst/>
                <a:uFillTx/>
                <a:latin typeface="+mj-lt"/>
                <a:ea typeface="+mj-ea"/>
                <a:cs typeface="+mj-cs"/>
                <a:sym typeface="Calibri"/>
              </a:rPr>
              <a:t>DNNs</a:t>
            </a:r>
          </a:p>
        </p:txBody>
      </p:sp>
      <p:sp>
        <p:nvSpPr>
          <p:cNvPr id="201" name="Rectangle 200">
            <a:extLst>
              <a:ext uri="{FF2B5EF4-FFF2-40B4-BE49-F238E27FC236}">
                <a16:creationId xmlns:a16="http://schemas.microsoft.com/office/drawing/2014/main" id="{2B74E9D3-8D1B-8917-2A4F-9483B95F7C3C}"/>
              </a:ext>
            </a:extLst>
          </p:cNvPr>
          <p:cNvSpPr/>
          <p:nvPr/>
        </p:nvSpPr>
        <p:spPr>
          <a:xfrm>
            <a:off x="3487752" y="3605874"/>
            <a:ext cx="4838545" cy="222014"/>
          </a:xfrm>
          <a:prstGeom prst="rect">
            <a:avLst/>
          </a:prstGeom>
          <a:solidFill>
            <a:srgbClr val="4289CB">
              <a:alpha val="26786"/>
            </a:srgb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2" name="Rectangle 201">
            <a:extLst>
              <a:ext uri="{FF2B5EF4-FFF2-40B4-BE49-F238E27FC236}">
                <a16:creationId xmlns:a16="http://schemas.microsoft.com/office/drawing/2014/main" id="{121B7D9F-B774-3BC2-5062-5D4A71FD5E90}"/>
              </a:ext>
            </a:extLst>
          </p:cNvPr>
          <p:cNvSpPr/>
          <p:nvPr/>
        </p:nvSpPr>
        <p:spPr>
          <a:xfrm rot="16200000">
            <a:off x="3091685" y="3205930"/>
            <a:ext cx="1020589" cy="222014"/>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3" name="Rectangle 202">
            <a:extLst>
              <a:ext uri="{FF2B5EF4-FFF2-40B4-BE49-F238E27FC236}">
                <a16:creationId xmlns:a16="http://schemas.microsoft.com/office/drawing/2014/main" id="{AE179D8F-2572-5C61-8F70-749670E7C1F5}"/>
              </a:ext>
            </a:extLst>
          </p:cNvPr>
          <p:cNvSpPr/>
          <p:nvPr/>
        </p:nvSpPr>
        <p:spPr>
          <a:xfrm rot="18914551">
            <a:off x="2029988" y="4269206"/>
            <a:ext cx="1597822" cy="167581"/>
          </a:xfrm>
          <a:prstGeom prst="rect">
            <a:avLst/>
          </a:prstGeom>
          <a:solidFill>
            <a:schemeClr val="accent3">
              <a:lumMod val="40000"/>
              <a:lumOff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5" name="Rectangle 204">
            <a:extLst>
              <a:ext uri="{FF2B5EF4-FFF2-40B4-BE49-F238E27FC236}">
                <a16:creationId xmlns:a16="http://schemas.microsoft.com/office/drawing/2014/main" id="{2721E3C9-099C-5932-B828-4FE8F52C9EE1}"/>
              </a:ext>
            </a:extLst>
          </p:cNvPr>
          <p:cNvSpPr/>
          <p:nvPr/>
        </p:nvSpPr>
        <p:spPr>
          <a:xfrm rot="16200000">
            <a:off x="3518308" y="3404348"/>
            <a:ext cx="623753" cy="222014"/>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6" name="TextBox 205">
            <a:extLst>
              <a:ext uri="{FF2B5EF4-FFF2-40B4-BE49-F238E27FC236}">
                <a16:creationId xmlns:a16="http://schemas.microsoft.com/office/drawing/2014/main" id="{AC956DCA-4255-8D41-6808-6B6A85F099F5}"/>
              </a:ext>
            </a:extLst>
          </p:cNvPr>
          <p:cNvSpPr txBox="1"/>
          <p:nvPr/>
        </p:nvSpPr>
        <p:spPr>
          <a:xfrm>
            <a:off x="3434144" y="2512293"/>
            <a:ext cx="53970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2"/>
                </a:solidFill>
                <a:effectLst/>
                <a:uFillTx/>
                <a:latin typeface="+mj-lt"/>
                <a:ea typeface="+mj-ea"/>
                <a:cs typeface="+mj-cs"/>
                <a:sym typeface="Calibri"/>
              </a:rPr>
              <a:t>Elec</a:t>
            </a:r>
            <a:r>
              <a:rPr lang="en-US" sz="1000" dirty="0">
                <a:solidFill>
                  <a:schemeClr val="accent2"/>
                </a:solidFill>
                <a:latin typeface="+mj-lt"/>
                <a:ea typeface="+mj-ea"/>
                <a:cs typeface="+mj-cs"/>
                <a:sym typeface="Calibri"/>
              </a:rPr>
              <a:t> IO</a:t>
            </a:r>
            <a:endParaRPr kumimoji="0" lang="en-US" sz="1000" b="0" i="0" u="none" strike="noStrike" cap="none" spc="0" normalizeH="0" baseline="0" dirty="0">
              <a:ln>
                <a:noFill/>
              </a:ln>
              <a:solidFill>
                <a:schemeClr val="accent2"/>
              </a:solidFill>
              <a:effectLst/>
              <a:uFillTx/>
              <a:latin typeface="+mj-lt"/>
              <a:ea typeface="+mj-ea"/>
              <a:cs typeface="+mj-cs"/>
              <a:sym typeface="Calibri"/>
            </a:endParaRPr>
          </a:p>
        </p:txBody>
      </p:sp>
      <p:sp>
        <p:nvSpPr>
          <p:cNvPr id="207" name="TextBox 206">
            <a:extLst>
              <a:ext uri="{FF2B5EF4-FFF2-40B4-BE49-F238E27FC236}">
                <a16:creationId xmlns:a16="http://schemas.microsoft.com/office/drawing/2014/main" id="{C61DDA43-51B7-CF2C-EA18-525E3B933E99}"/>
              </a:ext>
            </a:extLst>
          </p:cNvPr>
          <p:cNvSpPr txBox="1"/>
          <p:nvPr/>
        </p:nvSpPr>
        <p:spPr>
          <a:xfrm>
            <a:off x="3644950" y="2929167"/>
            <a:ext cx="539705"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err="1">
                <a:solidFill>
                  <a:schemeClr val="accent2"/>
                </a:solidFill>
                <a:latin typeface="+mj-lt"/>
                <a:ea typeface="+mj-ea"/>
                <a:cs typeface="+mj-cs"/>
                <a:sym typeface="Calibri"/>
              </a:rPr>
              <a:t>Opt</a:t>
            </a:r>
            <a:r>
              <a:rPr lang="en-US" sz="1000" dirty="0">
                <a:solidFill>
                  <a:schemeClr val="accent2"/>
                </a:solidFill>
                <a:latin typeface="+mj-lt"/>
                <a:ea typeface="+mj-ea"/>
                <a:cs typeface="+mj-cs"/>
                <a:sym typeface="Calibri"/>
              </a:rPr>
              <a:t> IO</a:t>
            </a:r>
            <a:endParaRPr kumimoji="0" lang="en-US" sz="1000" b="0" i="0" u="none" strike="noStrike" cap="none" spc="0" normalizeH="0" baseline="0" dirty="0">
              <a:ln>
                <a:noFill/>
              </a:ln>
              <a:solidFill>
                <a:schemeClr val="accent2"/>
              </a:solidFill>
              <a:effectLst/>
              <a:uFillTx/>
              <a:latin typeface="+mj-lt"/>
              <a:ea typeface="+mj-ea"/>
              <a:cs typeface="+mj-cs"/>
              <a:sym typeface="Calibri"/>
            </a:endParaRPr>
          </a:p>
        </p:txBody>
      </p:sp>
      <p:sp>
        <p:nvSpPr>
          <p:cNvPr id="209" name="TextBox 208">
            <a:extLst>
              <a:ext uri="{FF2B5EF4-FFF2-40B4-BE49-F238E27FC236}">
                <a16:creationId xmlns:a16="http://schemas.microsoft.com/office/drawing/2014/main" id="{1E271C74-D8C5-087E-C903-D063AC9FBBE0}"/>
              </a:ext>
            </a:extLst>
          </p:cNvPr>
          <p:cNvSpPr txBox="1"/>
          <p:nvPr/>
        </p:nvSpPr>
        <p:spPr>
          <a:xfrm>
            <a:off x="8414856" y="4237063"/>
            <a:ext cx="86297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4289CB"/>
                </a:solidFill>
                <a:effectLst/>
                <a:uFillTx/>
                <a:latin typeface="+mj-lt"/>
                <a:ea typeface="+mj-ea"/>
                <a:cs typeface="+mj-cs"/>
                <a:sym typeface="Calibri"/>
              </a:rPr>
              <a:t>~3 Doublings left in CMOS</a:t>
            </a:r>
          </a:p>
        </p:txBody>
      </p:sp>
      <p:cxnSp>
        <p:nvCxnSpPr>
          <p:cNvPr id="211" name="Straight Arrow Connector 210">
            <a:extLst>
              <a:ext uri="{FF2B5EF4-FFF2-40B4-BE49-F238E27FC236}">
                <a16:creationId xmlns:a16="http://schemas.microsoft.com/office/drawing/2014/main" id="{AB43CBE7-499E-CFA8-A6C9-FF1AC16F6FDF}"/>
              </a:ext>
            </a:extLst>
          </p:cNvPr>
          <p:cNvCxnSpPr>
            <a:cxnSpLocks/>
          </p:cNvCxnSpPr>
          <p:nvPr/>
        </p:nvCxnSpPr>
        <p:spPr>
          <a:xfrm flipV="1">
            <a:off x="8837429" y="4129940"/>
            <a:ext cx="0" cy="160913"/>
          </a:xfrm>
          <a:prstGeom prst="straightConnector1">
            <a:avLst/>
          </a:prstGeom>
          <a:noFill/>
          <a:ln w="25400" cap="flat">
            <a:solidFill>
              <a:schemeClr val="accent5">
                <a:lumMod val="75000"/>
                <a:alpha val="42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215" name="Left Brace 214">
            <a:extLst>
              <a:ext uri="{FF2B5EF4-FFF2-40B4-BE49-F238E27FC236}">
                <a16:creationId xmlns:a16="http://schemas.microsoft.com/office/drawing/2014/main" id="{C85F734F-CB2A-8CFC-6951-BE40B48C1C5D}"/>
              </a:ext>
            </a:extLst>
          </p:cNvPr>
          <p:cNvSpPr/>
          <p:nvPr/>
        </p:nvSpPr>
        <p:spPr>
          <a:xfrm rot="16200000">
            <a:off x="9292638" y="3651161"/>
            <a:ext cx="259320" cy="887202"/>
          </a:xfrm>
          <a:prstGeom prst="leftBrace">
            <a:avLst/>
          </a:prstGeom>
          <a:noFill/>
          <a:ln w="25400" cap="flat">
            <a:solidFill>
              <a:schemeClr val="accent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7" name="TextBox 216">
            <a:extLst>
              <a:ext uri="{FF2B5EF4-FFF2-40B4-BE49-F238E27FC236}">
                <a16:creationId xmlns:a16="http://schemas.microsoft.com/office/drawing/2014/main" id="{8D498D2A-AE28-D972-60B8-DB794F898974}"/>
              </a:ext>
            </a:extLst>
          </p:cNvPr>
          <p:cNvSpPr txBox="1"/>
          <p:nvPr/>
        </p:nvSpPr>
        <p:spPr>
          <a:xfrm>
            <a:off x="9099356" y="4237279"/>
            <a:ext cx="71200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rgbClr val="4289CB"/>
                </a:solidFill>
                <a:latin typeface="+mj-lt"/>
                <a:ea typeface="+mj-ea"/>
                <a:cs typeface="+mj-cs"/>
                <a:sym typeface="Calibri"/>
              </a:rPr>
              <a:t>Beyond CMOS</a:t>
            </a:r>
            <a:endParaRPr kumimoji="0" lang="en-US" sz="1000" b="0" i="0" u="none" strike="noStrike" cap="none" spc="0" normalizeH="0" baseline="0" dirty="0">
              <a:ln>
                <a:noFill/>
              </a:ln>
              <a:solidFill>
                <a:srgbClr val="4289CB"/>
              </a:solidFill>
              <a:effectLst/>
              <a:uFillTx/>
              <a:latin typeface="+mj-lt"/>
              <a:ea typeface="+mj-ea"/>
              <a:cs typeface="+mj-cs"/>
              <a:sym typeface="Calibri"/>
            </a:endParaRPr>
          </a:p>
        </p:txBody>
      </p:sp>
      <p:sp>
        <p:nvSpPr>
          <p:cNvPr id="222" name="Rectangle 221">
            <a:extLst>
              <a:ext uri="{FF2B5EF4-FFF2-40B4-BE49-F238E27FC236}">
                <a16:creationId xmlns:a16="http://schemas.microsoft.com/office/drawing/2014/main" id="{9BC1FC70-CBEB-6F7C-DBA6-8523F99776F0}"/>
              </a:ext>
            </a:extLst>
          </p:cNvPr>
          <p:cNvSpPr/>
          <p:nvPr/>
        </p:nvSpPr>
        <p:spPr>
          <a:xfrm>
            <a:off x="2199007" y="3861853"/>
            <a:ext cx="4892642" cy="1126961"/>
          </a:xfrm>
          <a:prstGeom prst="rect">
            <a:avLst/>
          </a:prstGeom>
          <a:solidFill>
            <a:schemeClr val="bg1">
              <a:lumMod val="50000"/>
              <a:alpha val="7964"/>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5" name="TextBox 34">
            <a:extLst>
              <a:ext uri="{FF2B5EF4-FFF2-40B4-BE49-F238E27FC236}">
                <a16:creationId xmlns:a16="http://schemas.microsoft.com/office/drawing/2014/main" id="{729FE31A-4732-8B94-2A10-DA37CB6BDAA6}"/>
              </a:ext>
            </a:extLst>
          </p:cNvPr>
          <p:cNvSpPr txBox="1"/>
          <p:nvPr/>
        </p:nvSpPr>
        <p:spPr>
          <a:xfrm>
            <a:off x="10049009" y="3629250"/>
            <a:ext cx="222928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4289CB"/>
                </a:solidFill>
                <a:effectLst/>
                <a:uFillTx/>
                <a:latin typeface="+mj-lt"/>
                <a:ea typeface="+mj-ea"/>
                <a:cs typeface="+mj-cs"/>
                <a:sym typeface="Calibri"/>
              </a:rPr>
              <a:t> Moore’s Law Scaling</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4289CB"/>
                </a:solidFill>
                <a:latin typeface="+mj-lt"/>
                <a:ea typeface="+mj-ea"/>
                <a:cs typeface="+mj-cs"/>
                <a:sym typeface="Calibri"/>
              </a:rPr>
              <a:t>(Tx Count and Perf.)</a:t>
            </a:r>
            <a:endParaRPr kumimoji="0" lang="en-US" sz="1400" b="0" i="0" u="none" strike="noStrike" cap="none" spc="0" normalizeH="0" baseline="0" dirty="0">
              <a:ln>
                <a:noFill/>
              </a:ln>
              <a:solidFill>
                <a:srgbClr val="4289CB"/>
              </a:solidFill>
              <a:effectLst/>
              <a:uFillTx/>
              <a:latin typeface="+mj-lt"/>
              <a:ea typeface="+mj-ea"/>
              <a:cs typeface="+mj-cs"/>
              <a:sym typeface="Calibri"/>
            </a:endParaRPr>
          </a:p>
        </p:txBody>
      </p:sp>
      <p:sp>
        <p:nvSpPr>
          <p:cNvPr id="38" name="TextBox 37">
            <a:extLst>
              <a:ext uri="{FF2B5EF4-FFF2-40B4-BE49-F238E27FC236}">
                <a16:creationId xmlns:a16="http://schemas.microsoft.com/office/drawing/2014/main" id="{D3FBDA30-9B70-8947-4ADF-E571C2EFE2B0}"/>
              </a:ext>
            </a:extLst>
          </p:cNvPr>
          <p:cNvSpPr txBox="1"/>
          <p:nvPr/>
        </p:nvSpPr>
        <p:spPr>
          <a:xfrm>
            <a:off x="339319" y="5589831"/>
            <a:ext cx="2416974"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a:solidFill>
                  <a:schemeClr val="accent3"/>
                </a:solidFill>
                <a:latin typeface="+mj-lt"/>
                <a:ea typeface="+mj-ea"/>
                <a:cs typeface="+mj-cs"/>
                <a:sym typeface="Calibri"/>
              </a:rPr>
              <a:t>Algorithms and Specialized Architectures</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3"/>
                </a:solidFill>
                <a:effectLst/>
                <a:uFillTx/>
                <a:latin typeface="+mj-lt"/>
                <a:ea typeface="+mj-ea"/>
                <a:cs typeface="+mj-cs"/>
                <a:sym typeface="Calibri"/>
              </a:rPr>
              <a:t>w/ software stack</a:t>
            </a:r>
          </a:p>
        </p:txBody>
      </p:sp>
      <p:sp>
        <p:nvSpPr>
          <p:cNvPr id="58" name="TextBox 57">
            <a:extLst>
              <a:ext uri="{FF2B5EF4-FFF2-40B4-BE49-F238E27FC236}">
                <a16:creationId xmlns:a16="http://schemas.microsoft.com/office/drawing/2014/main" id="{15666C50-9BB5-3BCD-429D-7C1D5186E023}"/>
              </a:ext>
            </a:extLst>
          </p:cNvPr>
          <p:cNvSpPr txBox="1"/>
          <p:nvPr/>
        </p:nvSpPr>
        <p:spPr>
          <a:xfrm>
            <a:off x="2529539" y="2712349"/>
            <a:ext cx="40098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000" dirty="0">
                <a:solidFill>
                  <a:schemeClr val="accent2"/>
                </a:solidFill>
                <a:latin typeface="+mj-lt"/>
                <a:ea typeface="+mj-ea"/>
                <a:cs typeface="+mj-cs"/>
                <a:sym typeface="Calibri"/>
              </a:rPr>
              <a:t>HBM</a:t>
            </a:r>
            <a:endParaRPr kumimoji="0" lang="en-US" sz="1000" b="0" i="0" u="none" strike="noStrike" cap="none" spc="0" normalizeH="0" baseline="0" dirty="0">
              <a:ln>
                <a:noFill/>
              </a:ln>
              <a:solidFill>
                <a:schemeClr val="accent2"/>
              </a:solidFill>
              <a:effectLst/>
              <a:uFillTx/>
              <a:latin typeface="+mj-lt"/>
              <a:ea typeface="+mj-ea"/>
              <a:cs typeface="+mj-cs"/>
              <a:sym typeface="Calibri"/>
            </a:endParaRPr>
          </a:p>
        </p:txBody>
      </p:sp>
      <p:sp>
        <p:nvSpPr>
          <p:cNvPr id="228" name="Right Triangle 227">
            <a:extLst>
              <a:ext uri="{FF2B5EF4-FFF2-40B4-BE49-F238E27FC236}">
                <a16:creationId xmlns:a16="http://schemas.microsoft.com/office/drawing/2014/main" id="{243961E1-22EF-D041-5798-2630C77AE946}"/>
              </a:ext>
            </a:extLst>
          </p:cNvPr>
          <p:cNvSpPr/>
          <p:nvPr/>
        </p:nvSpPr>
        <p:spPr>
          <a:xfrm rot="5400000">
            <a:off x="7153708" y="3813760"/>
            <a:ext cx="1135232" cy="1232847"/>
          </a:xfrm>
          <a:prstGeom prst="rtTriangle">
            <a:avLst/>
          </a:prstGeom>
          <a:solidFill>
            <a:schemeClr val="bg1">
              <a:lumMod val="50000"/>
              <a:alpha val="8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9" name="Right Triangle 228">
            <a:extLst>
              <a:ext uri="{FF2B5EF4-FFF2-40B4-BE49-F238E27FC236}">
                <a16:creationId xmlns:a16="http://schemas.microsoft.com/office/drawing/2014/main" id="{A3C88616-A1D4-EB63-0A9D-E81BF1001A78}"/>
              </a:ext>
            </a:extLst>
          </p:cNvPr>
          <p:cNvSpPr/>
          <p:nvPr/>
        </p:nvSpPr>
        <p:spPr>
          <a:xfrm rot="16200000">
            <a:off x="2256198" y="2682272"/>
            <a:ext cx="1135232" cy="1232847"/>
          </a:xfrm>
          <a:prstGeom prst="rtTriangle">
            <a:avLst/>
          </a:prstGeom>
          <a:solidFill>
            <a:schemeClr val="bg1">
              <a:lumMod val="65000"/>
              <a:alpha val="8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231" name="Straight Connector 230">
            <a:extLst>
              <a:ext uri="{FF2B5EF4-FFF2-40B4-BE49-F238E27FC236}">
                <a16:creationId xmlns:a16="http://schemas.microsoft.com/office/drawing/2014/main" id="{3A8AB867-ACC3-4690-0532-E35FE9EFCF10}"/>
              </a:ext>
            </a:extLst>
          </p:cNvPr>
          <p:cNvCxnSpPr>
            <a:cxnSpLocks/>
          </p:cNvCxnSpPr>
          <p:nvPr/>
        </p:nvCxnSpPr>
        <p:spPr>
          <a:xfrm>
            <a:off x="2205775" y="3895264"/>
            <a:ext cx="4887804" cy="5639"/>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36" name="Straight Connector 235">
            <a:extLst>
              <a:ext uri="{FF2B5EF4-FFF2-40B4-BE49-F238E27FC236}">
                <a16:creationId xmlns:a16="http://schemas.microsoft.com/office/drawing/2014/main" id="{E4AD170B-48C6-DCB8-CBAC-2D8EDED42557}"/>
              </a:ext>
            </a:extLst>
          </p:cNvPr>
          <p:cNvCxnSpPr>
            <a:cxnSpLocks/>
          </p:cNvCxnSpPr>
          <p:nvPr/>
        </p:nvCxnSpPr>
        <p:spPr>
          <a:xfrm flipV="1">
            <a:off x="7096754" y="2820763"/>
            <a:ext cx="1209121" cy="1083710"/>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46" name="Straight Connector 245">
            <a:extLst>
              <a:ext uri="{FF2B5EF4-FFF2-40B4-BE49-F238E27FC236}">
                <a16:creationId xmlns:a16="http://schemas.microsoft.com/office/drawing/2014/main" id="{C7F9DAF7-48F8-5921-6223-2CB96AA30086}"/>
              </a:ext>
            </a:extLst>
          </p:cNvPr>
          <p:cNvCxnSpPr>
            <a:cxnSpLocks/>
          </p:cNvCxnSpPr>
          <p:nvPr/>
        </p:nvCxnSpPr>
        <p:spPr>
          <a:xfrm flipV="1">
            <a:off x="7092954" y="3902022"/>
            <a:ext cx="0" cy="1069818"/>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sp>
        <p:nvSpPr>
          <p:cNvPr id="259" name="TextBox 258">
            <a:extLst>
              <a:ext uri="{FF2B5EF4-FFF2-40B4-BE49-F238E27FC236}">
                <a16:creationId xmlns:a16="http://schemas.microsoft.com/office/drawing/2014/main" id="{BBC410ED-4FF9-4CC1-E83F-19C672F1F161}"/>
              </a:ext>
            </a:extLst>
          </p:cNvPr>
          <p:cNvSpPr txBox="1"/>
          <p:nvPr/>
        </p:nvSpPr>
        <p:spPr>
          <a:xfrm>
            <a:off x="10760985" y="6544517"/>
            <a:ext cx="121284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lumMod val="65000"/>
                  </a:schemeClr>
                </a:solidFill>
                <a:effectLst/>
                <a:uFillTx/>
                <a:latin typeface="+mj-lt"/>
                <a:ea typeface="+mj-ea"/>
                <a:cs typeface="+mj-cs"/>
                <a:sym typeface="Calibri"/>
              </a:rPr>
              <a:t>D. Armbrust   11/22</a:t>
            </a:r>
          </a:p>
        </p:txBody>
      </p:sp>
      <p:cxnSp>
        <p:nvCxnSpPr>
          <p:cNvPr id="260" name="Straight Connector 259">
            <a:extLst>
              <a:ext uri="{FF2B5EF4-FFF2-40B4-BE49-F238E27FC236}">
                <a16:creationId xmlns:a16="http://schemas.microsoft.com/office/drawing/2014/main" id="{AEFDBDBA-709F-4503-9F5A-C89CAD91A99E}"/>
              </a:ext>
            </a:extLst>
          </p:cNvPr>
          <p:cNvCxnSpPr>
            <a:cxnSpLocks/>
          </p:cNvCxnSpPr>
          <p:nvPr/>
        </p:nvCxnSpPr>
        <p:spPr>
          <a:xfrm>
            <a:off x="2204732" y="4972483"/>
            <a:ext cx="4894154" cy="11759"/>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61" name="Straight Connector 260">
            <a:extLst>
              <a:ext uri="{FF2B5EF4-FFF2-40B4-BE49-F238E27FC236}">
                <a16:creationId xmlns:a16="http://schemas.microsoft.com/office/drawing/2014/main" id="{A6950C28-FEAF-3D7E-FA1A-3AA35C8FBDC0}"/>
              </a:ext>
            </a:extLst>
          </p:cNvPr>
          <p:cNvCxnSpPr>
            <a:cxnSpLocks/>
          </p:cNvCxnSpPr>
          <p:nvPr/>
        </p:nvCxnSpPr>
        <p:spPr>
          <a:xfrm flipV="1">
            <a:off x="2204732" y="3900725"/>
            <a:ext cx="0" cy="1069818"/>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62" name="Straight Connector 261">
            <a:extLst>
              <a:ext uri="{FF2B5EF4-FFF2-40B4-BE49-F238E27FC236}">
                <a16:creationId xmlns:a16="http://schemas.microsoft.com/office/drawing/2014/main" id="{86268468-E418-6FFE-AB22-340A85BCF877}"/>
              </a:ext>
            </a:extLst>
          </p:cNvPr>
          <p:cNvCxnSpPr>
            <a:cxnSpLocks/>
          </p:cNvCxnSpPr>
          <p:nvPr/>
        </p:nvCxnSpPr>
        <p:spPr>
          <a:xfrm flipV="1">
            <a:off x="8305120" y="2815027"/>
            <a:ext cx="0" cy="1089446"/>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63" name="Straight Connector 262">
            <a:extLst>
              <a:ext uri="{FF2B5EF4-FFF2-40B4-BE49-F238E27FC236}">
                <a16:creationId xmlns:a16="http://schemas.microsoft.com/office/drawing/2014/main" id="{6CA349E8-5610-F3FD-3AD3-99D14BD3F9D2}"/>
              </a:ext>
            </a:extLst>
          </p:cNvPr>
          <p:cNvCxnSpPr>
            <a:cxnSpLocks/>
          </p:cNvCxnSpPr>
          <p:nvPr/>
        </p:nvCxnSpPr>
        <p:spPr>
          <a:xfrm flipV="1">
            <a:off x="2201764" y="2806642"/>
            <a:ext cx="1266049" cy="1095013"/>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64" name="Straight Connector 263">
            <a:extLst>
              <a:ext uri="{FF2B5EF4-FFF2-40B4-BE49-F238E27FC236}">
                <a16:creationId xmlns:a16="http://schemas.microsoft.com/office/drawing/2014/main" id="{7B64D906-2EB7-3184-FD12-815ECFDAC223}"/>
              </a:ext>
            </a:extLst>
          </p:cNvPr>
          <p:cNvCxnSpPr>
            <a:cxnSpLocks/>
          </p:cNvCxnSpPr>
          <p:nvPr/>
        </p:nvCxnSpPr>
        <p:spPr>
          <a:xfrm>
            <a:off x="3443628" y="2809897"/>
            <a:ext cx="4859005" cy="5130"/>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266" name="Straight Connector 265">
            <a:extLst>
              <a:ext uri="{FF2B5EF4-FFF2-40B4-BE49-F238E27FC236}">
                <a16:creationId xmlns:a16="http://schemas.microsoft.com/office/drawing/2014/main" id="{2602AFF7-2E37-12C2-BD14-D6048A70DCD8}"/>
              </a:ext>
            </a:extLst>
          </p:cNvPr>
          <p:cNvCxnSpPr>
            <a:cxnSpLocks/>
          </p:cNvCxnSpPr>
          <p:nvPr/>
        </p:nvCxnSpPr>
        <p:spPr>
          <a:xfrm flipV="1">
            <a:off x="7091649" y="3897493"/>
            <a:ext cx="1220699" cy="1087104"/>
          </a:xfrm>
          <a:prstGeom prst="line">
            <a:avLst/>
          </a:prstGeom>
          <a:noFill/>
          <a:ln w="9525"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cxnSp>
      <p:sp>
        <p:nvSpPr>
          <p:cNvPr id="2" name="Content Placeholder 2">
            <a:extLst>
              <a:ext uri="{FF2B5EF4-FFF2-40B4-BE49-F238E27FC236}">
                <a16:creationId xmlns:a16="http://schemas.microsoft.com/office/drawing/2014/main" id="{F0662F1F-AA71-1974-493C-1841C4F8697C}"/>
              </a:ext>
            </a:extLst>
          </p:cNvPr>
          <p:cNvSpPr txBox="1">
            <a:spLocks noGrp="1"/>
          </p:cNvSpPr>
          <p:nvPr>
            <p:ph type="body" sz="quarter" idx="1"/>
          </p:nvPr>
        </p:nvSpPr>
        <p:spPr>
          <a:xfrm>
            <a:off x="387838" y="52511"/>
            <a:ext cx="10800862" cy="552221"/>
          </a:xfrm>
          <a:prstGeom prst="rect">
            <a:avLst/>
          </a:prstGeom>
        </p:spPr>
        <p:txBody>
          <a:bodyPr>
            <a:normAutofit/>
          </a:bodyPr>
          <a:lstStyle>
            <a:lvl1pPr defTabSz="443484">
              <a:defRPr sz="2716"/>
            </a:lvl1pPr>
          </a:lstStyle>
          <a:p>
            <a:r>
              <a:rPr lang="en-US" dirty="0"/>
              <a:t>Expanding the computing volume</a:t>
            </a:r>
          </a:p>
          <a:p>
            <a:endParaRPr dirty="0"/>
          </a:p>
        </p:txBody>
      </p:sp>
    </p:spTree>
    <p:extLst>
      <p:ext uri="{BB962C8B-B14F-4D97-AF65-F5344CB8AC3E}">
        <p14:creationId xmlns:p14="http://schemas.microsoft.com/office/powerpoint/2010/main" val="17693006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Forces shaping future industry evolution</a:t>
            </a:r>
            <a:endParaRPr dirty="0"/>
          </a:p>
        </p:txBody>
      </p:sp>
      <p:pic>
        <p:nvPicPr>
          <p:cNvPr id="3" name="Picture 2">
            <a:extLst>
              <a:ext uri="{FF2B5EF4-FFF2-40B4-BE49-F238E27FC236}">
                <a16:creationId xmlns:a16="http://schemas.microsoft.com/office/drawing/2014/main" id="{11463116-829E-90CC-8F5B-C86BAFEB4DB4}"/>
              </a:ext>
            </a:extLst>
          </p:cNvPr>
          <p:cNvPicPr>
            <a:picLocks noChangeAspect="1"/>
          </p:cNvPicPr>
          <p:nvPr/>
        </p:nvPicPr>
        <p:blipFill>
          <a:blip r:embed="rId3"/>
          <a:stretch>
            <a:fillRect/>
          </a:stretch>
        </p:blipFill>
        <p:spPr>
          <a:xfrm>
            <a:off x="6324600" y="2115826"/>
            <a:ext cx="4619500" cy="2873054"/>
          </a:xfrm>
          <a:prstGeom prst="rect">
            <a:avLst/>
          </a:prstGeom>
        </p:spPr>
      </p:pic>
      <p:sp>
        <p:nvSpPr>
          <p:cNvPr id="4" name="TextBox 3">
            <a:extLst>
              <a:ext uri="{FF2B5EF4-FFF2-40B4-BE49-F238E27FC236}">
                <a16:creationId xmlns:a16="http://schemas.microsoft.com/office/drawing/2014/main" id="{F3A35A1B-4D64-CD3F-3532-02BFC4C78E6B}"/>
              </a:ext>
            </a:extLst>
          </p:cNvPr>
          <p:cNvSpPr txBox="1"/>
          <p:nvPr/>
        </p:nvSpPr>
        <p:spPr>
          <a:xfrm>
            <a:off x="11125200" y="2093280"/>
            <a:ext cx="838200" cy="2077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300" b="0" i="0" u="none" strike="noStrike" cap="none" spc="0" normalizeH="0" baseline="0" dirty="0">
                <a:ln>
                  <a:noFill/>
                </a:ln>
                <a:solidFill>
                  <a:srgbClr val="000000"/>
                </a:solidFill>
                <a:effectLst/>
                <a:uFillTx/>
                <a:latin typeface="+mj-lt"/>
                <a:ea typeface="+mj-ea"/>
                <a:cs typeface="+mj-cs"/>
                <a:sym typeface="Calibri"/>
              </a:rPr>
              <a:t>Future</a:t>
            </a:r>
          </a:p>
          <a:p>
            <a:pPr marL="0" marR="0" indent="0" algn="ctr"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accent5">
                    <a:lumMod val="50000"/>
                  </a:schemeClr>
                </a:solidFill>
                <a:effectLst/>
                <a:uFillTx/>
                <a:latin typeface="+mj-lt"/>
                <a:ea typeface="+mj-ea"/>
                <a:cs typeface="+mj-cs"/>
                <a:sym typeface="Calibri"/>
              </a:rPr>
              <a:t>?</a:t>
            </a:r>
          </a:p>
        </p:txBody>
      </p:sp>
      <p:sp>
        <p:nvSpPr>
          <p:cNvPr id="6" name="Right Arrow 5">
            <a:extLst>
              <a:ext uri="{FF2B5EF4-FFF2-40B4-BE49-F238E27FC236}">
                <a16:creationId xmlns:a16="http://schemas.microsoft.com/office/drawing/2014/main" id="{06CF1966-922A-D885-FB52-1F8CE51BEE4C}"/>
              </a:ext>
            </a:extLst>
          </p:cNvPr>
          <p:cNvSpPr/>
          <p:nvPr/>
        </p:nvSpPr>
        <p:spPr>
          <a:xfrm>
            <a:off x="304800" y="20453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ight Arrow 6">
            <a:extLst>
              <a:ext uri="{FF2B5EF4-FFF2-40B4-BE49-F238E27FC236}">
                <a16:creationId xmlns:a16="http://schemas.microsoft.com/office/drawing/2014/main" id="{0D222E24-374B-BD05-27B8-2B4770D221BB}"/>
              </a:ext>
            </a:extLst>
          </p:cNvPr>
          <p:cNvSpPr/>
          <p:nvPr/>
        </p:nvSpPr>
        <p:spPr>
          <a:xfrm>
            <a:off x="457200" y="25787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Right Arrow 7">
            <a:extLst>
              <a:ext uri="{FF2B5EF4-FFF2-40B4-BE49-F238E27FC236}">
                <a16:creationId xmlns:a16="http://schemas.microsoft.com/office/drawing/2014/main" id="{5D00010E-1192-E049-E569-E9194B46186A}"/>
              </a:ext>
            </a:extLst>
          </p:cNvPr>
          <p:cNvSpPr/>
          <p:nvPr/>
        </p:nvSpPr>
        <p:spPr>
          <a:xfrm>
            <a:off x="609600" y="311217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ight Arrow 8">
            <a:extLst>
              <a:ext uri="{FF2B5EF4-FFF2-40B4-BE49-F238E27FC236}">
                <a16:creationId xmlns:a16="http://schemas.microsoft.com/office/drawing/2014/main" id="{C46598E5-FE33-00DC-9F94-AEBE2D35528F}"/>
              </a:ext>
            </a:extLst>
          </p:cNvPr>
          <p:cNvSpPr/>
          <p:nvPr/>
        </p:nvSpPr>
        <p:spPr>
          <a:xfrm>
            <a:off x="762000" y="368145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Right Arrow 9">
            <a:extLst>
              <a:ext uri="{FF2B5EF4-FFF2-40B4-BE49-F238E27FC236}">
                <a16:creationId xmlns:a16="http://schemas.microsoft.com/office/drawing/2014/main" id="{B14AD902-18C8-8C57-F768-63529BF7B30D}"/>
              </a:ext>
            </a:extLst>
          </p:cNvPr>
          <p:cNvSpPr/>
          <p:nvPr/>
        </p:nvSpPr>
        <p:spPr>
          <a:xfrm>
            <a:off x="914400" y="4219294"/>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Right Arrow 10">
            <a:extLst>
              <a:ext uri="{FF2B5EF4-FFF2-40B4-BE49-F238E27FC236}">
                <a16:creationId xmlns:a16="http://schemas.microsoft.com/office/drawing/2014/main" id="{623AE380-B49B-7020-DE00-40337A50981C}"/>
              </a:ext>
            </a:extLst>
          </p:cNvPr>
          <p:cNvSpPr/>
          <p:nvPr/>
        </p:nvSpPr>
        <p:spPr>
          <a:xfrm>
            <a:off x="1066800" y="4777941"/>
            <a:ext cx="5410200" cy="721680"/>
          </a:xfrm>
          <a:prstGeom prst="rightArrow">
            <a:avLst/>
          </a:prstGeom>
          <a:solidFill>
            <a:schemeClr val="accent5">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DE47ECB8-3BE4-DCDE-1B09-5A2FBD03FEA9}"/>
              </a:ext>
            </a:extLst>
          </p:cNvPr>
          <p:cNvSpPr txBox="1"/>
          <p:nvPr/>
        </p:nvSpPr>
        <p:spPr>
          <a:xfrm>
            <a:off x="871680" y="2195635"/>
            <a:ext cx="4648200"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hangingPunct="0"/>
            <a:r>
              <a:rPr lang="en-US" sz="1800" dirty="0">
                <a:solidFill>
                  <a:srgbClr val="000000"/>
                </a:solidFill>
                <a:latin typeface="+mj-lt"/>
                <a:ea typeface="+mj-ea"/>
                <a:cs typeface="+mj-cs"/>
                <a:sym typeface="Calibri"/>
              </a:rPr>
              <a:t> System firms become silicon houses</a:t>
            </a:r>
          </a:p>
          <a:p>
            <a:pPr algn="ctr" defTabSz="457200" hangingPunct="0"/>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Domain specific architectures</a:t>
            </a: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 Intel’s entry into foundry</a:t>
            </a:r>
          </a:p>
          <a:p>
            <a:pPr algn="ctr" defTabSz="457200" hangingPunct="0"/>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China</a:t>
            </a: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algn="ctr" defTabSz="457200" hangingPunct="0"/>
            <a:r>
              <a:rPr lang="en-US" sz="1800" dirty="0">
                <a:solidFill>
                  <a:srgbClr val="000000"/>
                </a:solidFill>
                <a:latin typeface="+mj-lt"/>
                <a:ea typeface="+mj-ea"/>
                <a:cs typeface="+mj-cs"/>
                <a:sym typeface="Calibri"/>
              </a:rPr>
              <a:t>Chiplets and heterogeneous packaging</a:t>
            </a:r>
          </a:p>
          <a:p>
            <a:pPr algn="ctr" defTabSz="457200" hangingPunct="0"/>
            <a:endParaRPr lang="en-US" sz="1800" dirty="0">
              <a:solidFill>
                <a:srgbClr val="000000"/>
              </a:solidFill>
              <a:latin typeface="+mj-lt"/>
              <a:ea typeface="+mj-ea"/>
              <a:cs typeface="+mj-cs"/>
              <a:sym typeface="Calibri"/>
            </a:endParaRPr>
          </a:p>
          <a:p>
            <a:pPr algn="ctr" defTabSz="457200" hangingPunct="0"/>
            <a:r>
              <a:rPr kumimoji="0" lang="en-US" sz="1800" b="0" i="0" u="none" strike="noStrike" cap="none" spc="0" normalizeH="0" baseline="0" dirty="0">
                <a:ln>
                  <a:noFill/>
                </a:ln>
                <a:solidFill>
                  <a:srgbClr val="000000"/>
                </a:solidFill>
                <a:effectLst/>
                <a:uFillTx/>
                <a:latin typeface="+mj-lt"/>
                <a:ea typeface="+mj-ea"/>
                <a:cs typeface="+mj-cs"/>
                <a:sym typeface="Calibri"/>
              </a:rPr>
              <a:t>     </a:t>
            </a:r>
            <a:r>
              <a:rPr lang="en-US" sz="1800" dirty="0">
                <a:solidFill>
                  <a:srgbClr val="000000"/>
                </a:solidFill>
                <a:latin typeface="+mj-lt"/>
                <a:ea typeface="+mj-ea"/>
                <a:cs typeface="+mj-cs"/>
                <a:sym typeface="Calibri"/>
              </a:rPr>
              <a:t>CHIPS Act</a:t>
            </a:r>
          </a:p>
        </p:txBody>
      </p:sp>
    </p:spTree>
    <p:extLst>
      <p:ext uri="{BB962C8B-B14F-4D97-AF65-F5344CB8AC3E}">
        <p14:creationId xmlns:p14="http://schemas.microsoft.com/office/powerpoint/2010/main" val="38775384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00112E-8B4A-964C-AB32-0492405131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7600" y="2599848"/>
            <a:ext cx="914400" cy="524352"/>
          </a:xfrm>
          <a:prstGeom prst="rect">
            <a:avLst/>
          </a:prstGeom>
        </p:spPr>
      </p:pic>
      <p:sp>
        <p:nvSpPr>
          <p:cNvPr id="10"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The innovation gap</a:t>
            </a:r>
          </a:p>
          <a:p>
            <a:endParaRPr lang="en-US" dirty="0"/>
          </a:p>
        </p:txBody>
      </p:sp>
      <p:pic>
        <p:nvPicPr>
          <p:cNvPr id="5" name="Picture 4"/>
          <p:cNvPicPr>
            <a:picLocks noChangeAspect="1"/>
          </p:cNvPicPr>
          <p:nvPr/>
        </p:nvPicPr>
        <p:blipFill>
          <a:blip r:embed="rId3"/>
          <a:stretch>
            <a:fillRect/>
          </a:stretch>
        </p:blipFill>
        <p:spPr>
          <a:xfrm>
            <a:off x="6096000" y="1600204"/>
            <a:ext cx="1016000" cy="593651"/>
          </a:xfrm>
          <a:prstGeom prst="rect">
            <a:avLst/>
          </a:prstGeom>
        </p:spPr>
      </p:pic>
      <p:pic>
        <p:nvPicPr>
          <p:cNvPr id="13" name="Picture 12">
            <a:extLst>
              <a:ext uri="{FF2B5EF4-FFF2-40B4-BE49-F238E27FC236}">
                <a16:creationId xmlns:a16="http://schemas.microsoft.com/office/drawing/2014/main" id="{681FB036-82CA-D249-A686-5D646DA29B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352800"/>
            <a:ext cx="1117600" cy="838200"/>
          </a:xfrm>
          <a:prstGeom prst="rect">
            <a:avLst/>
          </a:prstGeom>
        </p:spPr>
      </p:pic>
      <p:sp>
        <p:nvSpPr>
          <p:cNvPr id="19" name="Right Arrow 18"/>
          <p:cNvSpPr/>
          <p:nvPr/>
        </p:nvSpPr>
        <p:spPr>
          <a:xfrm>
            <a:off x="406400" y="5029200"/>
            <a:ext cx="11176000" cy="762000"/>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ctr">
            <a:spAutoFit/>
          </a:bodyPr>
          <a:lstStyle/>
          <a:p>
            <a:pPr defTabSz="457189" hangingPunct="0"/>
            <a:endParaRPr lang="en-US" kern="0">
              <a:solidFill>
                <a:srgbClr val="000000"/>
              </a:solidFill>
              <a:latin typeface="Calibri"/>
              <a:ea typeface="Calibri"/>
              <a:cs typeface="Calibri"/>
              <a:sym typeface="Calibri"/>
            </a:endParaRPr>
          </a:p>
        </p:txBody>
      </p:sp>
      <p:sp>
        <p:nvSpPr>
          <p:cNvPr id="20" name="TextBox 19"/>
          <p:cNvSpPr txBox="1"/>
          <p:nvPr/>
        </p:nvSpPr>
        <p:spPr>
          <a:xfrm>
            <a:off x="406400" y="6183870"/>
            <a:ext cx="11277600"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kern="0" dirty="0">
                <a:solidFill>
                  <a:srgbClr val="000000"/>
                </a:solidFill>
                <a:latin typeface="Calibri"/>
                <a:ea typeface="Calibri"/>
                <a:cs typeface="Calibri"/>
                <a:sym typeface="Calibri"/>
              </a:rPr>
              <a:t>TRL1                                                                                                                                               TRL9</a:t>
            </a:r>
          </a:p>
        </p:txBody>
      </p:sp>
      <p:sp>
        <p:nvSpPr>
          <p:cNvPr id="21" name="TextBox 20"/>
          <p:cNvSpPr txBox="1"/>
          <p:nvPr/>
        </p:nvSpPr>
        <p:spPr>
          <a:xfrm>
            <a:off x="406400" y="5791201"/>
            <a:ext cx="11277600"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kern="0" dirty="0">
                <a:solidFill>
                  <a:srgbClr val="000000"/>
                </a:solidFill>
                <a:latin typeface="Calibri"/>
                <a:ea typeface="Calibri"/>
                <a:cs typeface="Calibri"/>
                <a:sym typeface="Calibri"/>
              </a:rPr>
              <a:t>20 years                         15                                   10                                 5                                  0                                                                                                                            </a:t>
            </a:r>
          </a:p>
        </p:txBody>
      </p:sp>
      <p:sp>
        <p:nvSpPr>
          <p:cNvPr id="22" name="Rectangle 21"/>
          <p:cNvSpPr/>
          <p:nvPr/>
        </p:nvSpPr>
        <p:spPr>
          <a:xfrm>
            <a:off x="7620000" y="1752601"/>
            <a:ext cx="4267200" cy="2308324"/>
          </a:xfrm>
          <a:prstGeom prst="rect">
            <a:avLst/>
          </a:prstGeom>
          <a:solidFill>
            <a:schemeClr val="accent5">
              <a:lumMod val="40000"/>
              <a:lumOff val="60000"/>
            </a:schemeClr>
          </a:solidFill>
          <a:ln>
            <a:solidFill>
              <a:schemeClr val="accent1"/>
            </a:solidFill>
          </a:ln>
        </p:spPr>
        <p:txBody>
          <a:bodyPr wrap="square" lIns="91438" tIns="45719" rIns="91438" bIns="45719">
            <a:spAutoFit/>
          </a:bodyPr>
          <a:lstStyle/>
          <a:p>
            <a:pPr algn="ctr" defTabSz="457189" hangingPunct="0"/>
            <a:endParaRPr lang="en-US" sz="3600" kern="0" dirty="0">
              <a:solidFill>
                <a:srgbClr val="376092"/>
              </a:solidFill>
              <a:latin typeface="Calibri"/>
              <a:ea typeface="Calibri"/>
              <a:cs typeface="Calibri"/>
              <a:sym typeface="Calibri"/>
            </a:endParaRPr>
          </a:p>
          <a:p>
            <a:pPr algn="ctr" defTabSz="457189" hangingPunct="0"/>
            <a:r>
              <a:rPr lang="en-US" sz="3600" kern="0" dirty="0">
                <a:solidFill>
                  <a:srgbClr val="376092"/>
                </a:solidFill>
                <a:latin typeface="Calibri"/>
                <a:ea typeface="Calibri"/>
                <a:cs typeface="Calibri"/>
                <a:sym typeface="Calibri"/>
              </a:rPr>
              <a:t>Semiconductor Industry</a:t>
            </a:r>
          </a:p>
          <a:p>
            <a:pPr algn="ctr" defTabSz="457189" hangingPunct="0"/>
            <a:endParaRPr lang="en-US" sz="3600" kern="0" dirty="0">
              <a:solidFill>
                <a:srgbClr val="376092"/>
              </a:solidFill>
              <a:latin typeface="Calibri"/>
              <a:ea typeface="Calibri"/>
              <a:cs typeface="Calibri"/>
              <a:sym typeface="Calibri"/>
            </a:endParaRPr>
          </a:p>
        </p:txBody>
      </p:sp>
      <p:sp>
        <p:nvSpPr>
          <p:cNvPr id="25" name="Title 1"/>
          <p:cNvSpPr txBox="1">
            <a:spLocks/>
          </p:cNvSpPr>
          <p:nvPr/>
        </p:nvSpPr>
        <p:spPr>
          <a:xfrm>
            <a:off x="2819400" y="2743200"/>
            <a:ext cx="6807200" cy="2971800"/>
          </a:xfrm>
          <a:prstGeom prst="rect">
            <a:avLst/>
          </a:prstGeom>
          <a:ln w="12700">
            <a:miter lim="400000"/>
          </a:ln>
          <a:extLst>
            <a:ext uri="{C572A759-6A51-4108-AA02-DFA0A04FC94B}">
              <ma14:wrappingTextBoxFlag xmlns:ma14="http://schemas.microsoft.com/office/mac/drawingml/2011/main" xmlns="" val="1"/>
            </a:ext>
          </a:extLst>
        </p:spPr>
        <p:txBody>
          <a:bodyPr lIns="45718" tIns="45719" rIns="45718" bIns="45719">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algn="l" hangingPunct="0">
              <a:lnSpc>
                <a:spcPct val="130000"/>
              </a:lnSpc>
            </a:pPr>
            <a:r>
              <a:rPr lang="en-US" sz="1900" u="sng" kern="0" dirty="0">
                <a:solidFill>
                  <a:srgbClr val="FF0000"/>
                </a:solidFill>
                <a:latin typeface="Calibri"/>
                <a:ea typeface="Calibri"/>
                <a:cs typeface="Calibri"/>
              </a:rPr>
              <a:t>GAPS</a:t>
            </a:r>
          </a:p>
          <a:p>
            <a:pPr algn="l" hangingPunct="0">
              <a:lnSpc>
                <a:spcPct val="130000"/>
              </a:lnSpc>
            </a:pPr>
            <a:r>
              <a:rPr lang="en-US" sz="1900" kern="0" dirty="0">
                <a:solidFill>
                  <a:srgbClr val="FF0000"/>
                </a:solidFill>
                <a:latin typeface="Calibri"/>
                <a:ea typeface="Calibri"/>
                <a:cs typeface="Calibri"/>
              </a:rPr>
              <a:t>Prototyping at scale</a:t>
            </a:r>
          </a:p>
          <a:p>
            <a:pPr algn="l" hangingPunct="0">
              <a:lnSpc>
                <a:spcPct val="130000"/>
              </a:lnSpc>
            </a:pPr>
            <a:r>
              <a:rPr lang="en-US" sz="1900" kern="0" dirty="0">
                <a:solidFill>
                  <a:srgbClr val="FF0000"/>
                </a:solidFill>
                <a:latin typeface="Calibri"/>
                <a:ea typeface="Calibri"/>
                <a:cs typeface="Calibri"/>
              </a:rPr>
              <a:t>Scale-up business model</a:t>
            </a:r>
          </a:p>
          <a:p>
            <a:pPr algn="l" hangingPunct="0">
              <a:lnSpc>
                <a:spcPct val="130000"/>
              </a:lnSpc>
            </a:pPr>
            <a:r>
              <a:rPr lang="en-US" sz="1900" kern="0" dirty="0">
                <a:solidFill>
                  <a:srgbClr val="FF0000"/>
                </a:solidFill>
                <a:latin typeface="Calibri"/>
                <a:ea typeface="Calibri"/>
                <a:cs typeface="Calibri"/>
              </a:rPr>
              <a:t>Startup funding</a:t>
            </a:r>
          </a:p>
          <a:p>
            <a:pPr algn="l" hangingPunct="0">
              <a:lnSpc>
                <a:spcPct val="130000"/>
              </a:lnSpc>
            </a:pPr>
            <a:r>
              <a:rPr lang="en-US" sz="1900" kern="0" dirty="0">
                <a:solidFill>
                  <a:srgbClr val="FF0000"/>
                </a:solidFill>
              </a:rPr>
              <a:t>Gov. agency coordination</a:t>
            </a:r>
          </a:p>
          <a:p>
            <a:pPr marL="223833" indent="-223833" algn="l" hangingPunct="0">
              <a:lnSpc>
                <a:spcPct val="130000"/>
              </a:lnSpc>
              <a:buFont typeface="Arial"/>
              <a:buChar char="•"/>
            </a:pPr>
            <a:endParaRPr lang="en-US" sz="1900" kern="0" dirty="0">
              <a:solidFill>
                <a:srgbClr val="9BBB59">
                  <a:lumMod val="50000"/>
                </a:srgbClr>
              </a:solidFill>
              <a:latin typeface="Calibri"/>
              <a:ea typeface="Calibri"/>
              <a:cs typeface="Calibri"/>
            </a:endParaRPr>
          </a:p>
          <a:p>
            <a:pPr marL="223833" indent="-223833" algn="l" hangingPunct="0">
              <a:lnSpc>
                <a:spcPct val="130000"/>
              </a:lnSpc>
              <a:buFont typeface="Arial"/>
              <a:buChar char="•"/>
            </a:pPr>
            <a:endParaRPr lang="en-US" sz="1900" kern="0" dirty="0">
              <a:solidFill>
                <a:srgbClr val="9BBB59">
                  <a:lumMod val="50000"/>
                </a:srgbClr>
              </a:solidFill>
              <a:latin typeface="Calibri"/>
              <a:ea typeface="Calibri"/>
              <a:cs typeface="Calibri"/>
            </a:endParaRPr>
          </a:p>
          <a:p>
            <a:pPr algn="l" hangingPunct="0">
              <a:lnSpc>
                <a:spcPct val="130000"/>
              </a:lnSpc>
            </a:pPr>
            <a:r>
              <a:rPr lang="en-US" sz="1900" kern="0" dirty="0">
                <a:solidFill>
                  <a:srgbClr val="4F81BD">
                    <a:lumMod val="75000"/>
                  </a:srgbClr>
                </a:solidFill>
                <a:latin typeface="Calibri"/>
                <a:ea typeface="Calibri"/>
                <a:cs typeface="Calibri"/>
              </a:rPr>
              <a:t>      </a:t>
            </a:r>
          </a:p>
          <a:p>
            <a:pPr marL="223833" indent="-223833" algn="l" hangingPunct="0">
              <a:lnSpc>
                <a:spcPct val="130000"/>
              </a:lnSpc>
              <a:buFont typeface="Arial"/>
              <a:buChar char="•"/>
            </a:pPr>
            <a:endParaRPr lang="en-US" sz="1900" kern="0" dirty="0">
              <a:solidFill>
                <a:srgbClr val="4F81BD">
                  <a:lumMod val="75000"/>
                </a:srgbClr>
              </a:solidFill>
              <a:latin typeface="Calibri"/>
              <a:ea typeface="Calibri"/>
              <a:cs typeface="Calibri"/>
            </a:endParaRPr>
          </a:p>
          <a:p>
            <a:pPr algn="l" hangingPunct="0">
              <a:lnSpc>
                <a:spcPct val="130000"/>
              </a:lnSpc>
            </a:pPr>
            <a:endParaRPr lang="en-US" sz="2400" kern="0" dirty="0">
              <a:solidFill>
                <a:srgbClr val="4F81BD">
                  <a:lumMod val="75000"/>
                </a:srgbClr>
              </a:solidFill>
              <a:latin typeface="Calibri"/>
              <a:ea typeface="Calibri"/>
              <a:cs typeface="Calibri"/>
            </a:endParaRPr>
          </a:p>
          <a:p>
            <a:pPr marL="342891" indent="-342891" algn="l" hangingPunct="0">
              <a:lnSpc>
                <a:spcPct val="130000"/>
              </a:lnSpc>
              <a:buFont typeface="Arial"/>
              <a:buChar char="•"/>
            </a:pPr>
            <a:endParaRPr lang="en-US" sz="2400" kern="0" dirty="0">
              <a:solidFill>
                <a:srgbClr val="4F81BD">
                  <a:lumMod val="75000"/>
                </a:srgbClr>
              </a:solidFill>
              <a:latin typeface="Calibri"/>
              <a:ea typeface="Calibri"/>
              <a:cs typeface="Calibri"/>
            </a:endParaRPr>
          </a:p>
          <a:p>
            <a:pPr algn="l" hangingPunct="0">
              <a:lnSpc>
                <a:spcPct val="130000"/>
              </a:lnSpc>
            </a:pPr>
            <a:endParaRPr lang="en-US" sz="2400" kern="0" dirty="0">
              <a:solidFill>
                <a:srgbClr val="4F81BD">
                  <a:lumMod val="75000"/>
                </a:srgbClr>
              </a:solidFill>
              <a:latin typeface="Calibri"/>
              <a:ea typeface="Calibri"/>
              <a:cs typeface="Calibri"/>
            </a:endParaRPr>
          </a:p>
          <a:p>
            <a:pPr marL="342891" indent="-342891" algn="l" hangingPunct="0">
              <a:lnSpc>
                <a:spcPct val="130000"/>
              </a:lnSpc>
              <a:buFont typeface="Arial"/>
              <a:buChar char="•"/>
            </a:pPr>
            <a:endParaRPr lang="en-US" sz="2400" kern="0" dirty="0">
              <a:solidFill>
                <a:srgbClr val="4F81BD">
                  <a:lumMod val="75000"/>
                </a:srgbClr>
              </a:solidFill>
              <a:latin typeface="Calibri"/>
              <a:ea typeface="Calibri"/>
              <a:cs typeface="Calibri"/>
            </a:endParaRPr>
          </a:p>
        </p:txBody>
      </p:sp>
      <p:sp>
        <p:nvSpPr>
          <p:cNvPr id="26" name="Left-Right Arrow 25"/>
          <p:cNvSpPr/>
          <p:nvPr/>
        </p:nvSpPr>
        <p:spPr>
          <a:xfrm>
            <a:off x="2438400" y="1713391"/>
            <a:ext cx="3149600" cy="764224"/>
          </a:xfrm>
          <a:prstGeom prst="leftRightArrow">
            <a:avLst/>
          </a:prstGeom>
          <a:solidFill>
            <a:schemeClr val="accent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ctr">
            <a:spAutoFit/>
          </a:bodyPr>
          <a:lstStyle/>
          <a:p>
            <a:pPr defTabSz="457189" hangingPunct="0"/>
            <a:endParaRPr lang="en-US" kern="0">
              <a:solidFill>
                <a:srgbClr val="000000"/>
              </a:solidFill>
              <a:latin typeface="Calibri"/>
              <a:ea typeface="Calibri"/>
              <a:cs typeface="Calibri"/>
              <a:sym typeface="Calibri"/>
            </a:endParaRPr>
          </a:p>
        </p:txBody>
      </p:sp>
      <p:pic>
        <p:nvPicPr>
          <p:cNvPr id="23" name="Picture 22"/>
          <p:cNvPicPr>
            <a:picLocks noChangeAspect="1"/>
          </p:cNvPicPr>
          <p:nvPr/>
        </p:nvPicPr>
        <p:blipFill>
          <a:blip r:embed="rId5"/>
          <a:stretch>
            <a:fillRect/>
          </a:stretch>
        </p:blipFill>
        <p:spPr>
          <a:xfrm>
            <a:off x="203201" y="4213387"/>
            <a:ext cx="799851" cy="558800"/>
          </a:xfrm>
          <a:prstGeom prst="rect">
            <a:avLst/>
          </a:prstGeom>
        </p:spPr>
      </p:pic>
      <p:pic>
        <p:nvPicPr>
          <p:cNvPr id="27" name="Picture 26"/>
          <p:cNvPicPr>
            <a:picLocks noChangeAspect="1"/>
          </p:cNvPicPr>
          <p:nvPr/>
        </p:nvPicPr>
        <p:blipFill>
          <a:blip r:embed="rId6"/>
          <a:stretch>
            <a:fillRect/>
          </a:stretch>
        </p:blipFill>
        <p:spPr>
          <a:xfrm>
            <a:off x="203204" y="1567371"/>
            <a:ext cx="777017" cy="407876"/>
          </a:xfrm>
          <a:prstGeom prst="rect">
            <a:avLst/>
          </a:prstGeom>
        </p:spPr>
      </p:pic>
      <p:sp>
        <p:nvSpPr>
          <p:cNvPr id="30" name="Rectangle 29"/>
          <p:cNvSpPr/>
          <p:nvPr/>
        </p:nvSpPr>
        <p:spPr>
          <a:xfrm>
            <a:off x="1117600" y="2575877"/>
            <a:ext cx="1117600" cy="323163"/>
          </a:xfrm>
          <a:prstGeom prst="rect">
            <a:avLst/>
          </a:prstGeom>
        </p:spPr>
        <p:txBody>
          <a:bodyPr wrap="square" lIns="91438" tIns="45719" rIns="91438" bIns="45719">
            <a:spAutoFit/>
          </a:bodyPr>
          <a:lstStyle/>
          <a:p>
            <a:pPr defTabSz="457189" hangingPunct="0"/>
            <a:r>
              <a:rPr lang="en-US" sz="1500" kern="0" dirty="0">
                <a:solidFill>
                  <a:srgbClr val="000000"/>
                </a:solidFill>
                <a:latin typeface="Calibri"/>
                <a:ea typeface="Calibri"/>
                <a:cs typeface="Calibri"/>
                <a:sym typeface="Calibri"/>
              </a:rPr>
              <a:t>nCORE</a:t>
            </a:r>
          </a:p>
        </p:txBody>
      </p:sp>
      <p:pic>
        <p:nvPicPr>
          <p:cNvPr id="31" name="Picture 30"/>
          <p:cNvPicPr>
            <a:picLocks noChangeAspect="1"/>
          </p:cNvPicPr>
          <p:nvPr/>
        </p:nvPicPr>
        <p:blipFill>
          <a:blip r:embed="rId7"/>
          <a:stretch>
            <a:fillRect/>
          </a:stretch>
        </p:blipFill>
        <p:spPr>
          <a:xfrm>
            <a:off x="1117600" y="2883649"/>
            <a:ext cx="812800" cy="236739"/>
          </a:xfrm>
          <a:prstGeom prst="rect">
            <a:avLst/>
          </a:prstGeom>
        </p:spPr>
      </p:pic>
      <p:pic>
        <p:nvPicPr>
          <p:cNvPr id="32" name="Picture 31"/>
          <p:cNvPicPr>
            <a:picLocks noChangeAspect="1"/>
          </p:cNvPicPr>
          <p:nvPr/>
        </p:nvPicPr>
        <p:blipFill>
          <a:blip r:embed="rId8"/>
          <a:stretch>
            <a:fillRect/>
          </a:stretch>
        </p:blipFill>
        <p:spPr>
          <a:xfrm>
            <a:off x="1247648" y="1594247"/>
            <a:ext cx="682752" cy="304800"/>
          </a:xfrm>
          <a:prstGeom prst="rect">
            <a:avLst/>
          </a:prstGeom>
        </p:spPr>
      </p:pic>
      <p:sp>
        <p:nvSpPr>
          <p:cNvPr id="33" name="Rectangle 32"/>
          <p:cNvSpPr/>
          <p:nvPr/>
        </p:nvSpPr>
        <p:spPr>
          <a:xfrm>
            <a:off x="1117600" y="4238787"/>
            <a:ext cx="1117600" cy="553996"/>
          </a:xfrm>
          <a:prstGeom prst="rect">
            <a:avLst/>
          </a:prstGeom>
        </p:spPr>
        <p:txBody>
          <a:bodyPr wrap="square" lIns="91438" tIns="45719" rIns="91438" bIns="45719">
            <a:spAutoFit/>
          </a:bodyPr>
          <a:lstStyle/>
          <a:p>
            <a:pPr defTabSz="457189" hangingPunct="0"/>
            <a:r>
              <a:rPr lang="en-US" sz="1500" kern="0" dirty="0">
                <a:solidFill>
                  <a:srgbClr val="000000"/>
                </a:solidFill>
                <a:latin typeface="Calibri"/>
                <a:ea typeface="Calibri"/>
                <a:cs typeface="Calibri"/>
                <a:sym typeface="Calibri"/>
              </a:rPr>
              <a:t>MRSEC</a:t>
            </a:r>
          </a:p>
          <a:p>
            <a:pPr defTabSz="457189" hangingPunct="0"/>
            <a:r>
              <a:rPr lang="en-US" sz="1500" kern="0" dirty="0">
                <a:solidFill>
                  <a:srgbClr val="000000"/>
                </a:solidFill>
                <a:latin typeface="Calibri"/>
                <a:ea typeface="Calibri"/>
                <a:cs typeface="Calibri"/>
                <a:sym typeface="Calibri"/>
              </a:rPr>
              <a:t>STSC</a:t>
            </a:r>
          </a:p>
        </p:txBody>
      </p:sp>
      <p:pic>
        <p:nvPicPr>
          <p:cNvPr id="34" name="Picture 33"/>
          <p:cNvPicPr>
            <a:picLocks noChangeAspect="1"/>
          </p:cNvPicPr>
          <p:nvPr/>
        </p:nvPicPr>
        <p:blipFill>
          <a:blip r:embed="rId9"/>
          <a:stretch>
            <a:fillRect/>
          </a:stretch>
        </p:blipFill>
        <p:spPr>
          <a:xfrm>
            <a:off x="203201" y="3706805"/>
            <a:ext cx="914400" cy="245115"/>
          </a:xfrm>
          <a:prstGeom prst="rect">
            <a:avLst/>
          </a:prstGeom>
        </p:spPr>
      </p:pic>
      <p:sp>
        <p:nvSpPr>
          <p:cNvPr id="35" name="Rectangle 34"/>
          <p:cNvSpPr/>
          <p:nvPr/>
        </p:nvSpPr>
        <p:spPr>
          <a:xfrm>
            <a:off x="1219200" y="3644145"/>
            <a:ext cx="1117600" cy="323163"/>
          </a:xfrm>
          <a:prstGeom prst="rect">
            <a:avLst/>
          </a:prstGeom>
        </p:spPr>
        <p:txBody>
          <a:bodyPr wrap="square" lIns="91438" tIns="45719" rIns="91438" bIns="45719">
            <a:spAutoFit/>
          </a:bodyPr>
          <a:lstStyle/>
          <a:p>
            <a:pPr defTabSz="457189" hangingPunct="0"/>
            <a:r>
              <a:rPr lang="en-US" sz="1500" kern="0" dirty="0">
                <a:solidFill>
                  <a:srgbClr val="000000"/>
                </a:solidFill>
                <a:latin typeface="Calibri"/>
                <a:ea typeface="Calibri"/>
                <a:cs typeface="Calibri"/>
                <a:sym typeface="Calibri"/>
              </a:rPr>
              <a:t>BES</a:t>
            </a:r>
          </a:p>
        </p:txBody>
      </p:sp>
      <p:pic>
        <p:nvPicPr>
          <p:cNvPr id="36" name="Picture 35"/>
          <p:cNvPicPr>
            <a:picLocks noChangeAspect="1"/>
          </p:cNvPicPr>
          <p:nvPr/>
        </p:nvPicPr>
        <p:blipFill>
          <a:blip r:embed="rId10"/>
          <a:stretch>
            <a:fillRect/>
          </a:stretch>
        </p:blipFill>
        <p:spPr>
          <a:xfrm>
            <a:off x="203200" y="2578850"/>
            <a:ext cx="660400" cy="552727"/>
          </a:xfrm>
          <a:prstGeom prst="rect">
            <a:avLst/>
          </a:prstGeom>
        </p:spPr>
      </p:pic>
      <p:sp>
        <p:nvSpPr>
          <p:cNvPr id="37" name="TextBox 36"/>
          <p:cNvSpPr txBox="1"/>
          <p:nvPr/>
        </p:nvSpPr>
        <p:spPr>
          <a:xfrm>
            <a:off x="286872" y="1979734"/>
            <a:ext cx="1625600" cy="323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500" dirty="0">
                <a:solidFill>
                  <a:srgbClr val="000000"/>
                </a:solidFill>
                <a:latin typeface="+mj-lt"/>
                <a:ea typeface="+mj-ea"/>
                <a:cs typeface="+mj-cs"/>
                <a:sym typeface="Calibri"/>
              </a:rPr>
              <a:t>$1.5B </a:t>
            </a:r>
            <a:r>
              <a:rPr lang="mr-IN" sz="1500" dirty="0">
                <a:solidFill>
                  <a:srgbClr val="000000"/>
                </a:solidFill>
                <a:latin typeface="+mj-lt"/>
                <a:ea typeface="+mj-ea"/>
                <a:cs typeface="+mj-cs"/>
                <a:sym typeface="Calibri"/>
              </a:rPr>
              <a:t>–</a:t>
            </a:r>
            <a:r>
              <a:rPr lang="en-US" sz="1500" dirty="0">
                <a:solidFill>
                  <a:srgbClr val="000000"/>
                </a:solidFill>
                <a:latin typeface="+mj-lt"/>
                <a:ea typeface="+mj-ea"/>
                <a:cs typeface="+mj-cs"/>
                <a:sym typeface="Calibri"/>
              </a:rPr>
              <a:t> 5 </a:t>
            </a:r>
            <a:r>
              <a:rPr lang="en-US" sz="1500" dirty="0" err="1">
                <a:solidFill>
                  <a:srgbClr val="000000"/>
                </a:solidFill>
                <a:latin typeface="+mj-lt"/>
                <a:ea typeface="+mj-ea"/>
                <a:cs typeface="+mj-cs"/>
                <a:sym typeface="Calibri"/>
              </a:rPr>
              <a:t>yrs</a:t>
            </a:r>
            <a:endParaRPr lang="en-US" sz="1500" dirty="0">
              <a:solidFill>
                <a:srgbClr val="000000"/>
              </a:solidFill>
              <a:latin typeface="+mj-lt"/>
              <a:ea typeface="+mj-ea"/>
              <a:cs typeface="+mj-cs"/>
              <a:sym typeface="Calibri"/>
            </a:endParaRPr>
          </a:p>
        </p:txBody>
      </p:sp>
      <p:sp>
        <p:nvSpPr>
          <p:cNvPr id="38" name="TextBox 37"/>
          <p:cNvSpPr txBox="1"/>
          <p:nvPr/>
        </p:nvSpPr>
        <p:spPr>
          <a:xfrm>
            <a:off x="259980" y="3133181"/>
            <a:ext cx="1625600" cy="323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500" dirty="0">
                <a:solidFill>
                  <a:srgbClr val="000000"/>
                </a:solidFill>
                <a:latin typeface="+mj-lt"/>
                <a:ea typeface="+mj-ea"/>
                <a:cs typeface="+mj-cs"/>
                <a:sym typeface="Calibri"/>
              </a:rPr>
              <a:t>$200M </a:t>
            </a:r>
            <a:r>
              <a:rPr lang="mr-IN" sz="1500" dirty="0">
                <a:solidFill>
                  <a:srgbClr val="000000"/>
                </a:solidFill>
                <a:latin typeface="+mj-lt"/>
                <a:ea typeface="+mj-ea"/>
                <a:cs typeface="+mj-cs"/>
                <a:sym typeface="Calibri"/>
              </a:rPr>
              <a:t>–</a:t>
            </a:r>
            <a:r>
              <a:rPr lang="en-US" sz="1500" dirty="0">
                <a:solidFill>
                  <a:srgbClr val="000000"/>
                </a:solidFill>
                <a:latin typeface="+mj-lt"/>
                <a:ea typeface="+mj-ea"/>
                <a:cs typeface="+mj-cs"/>
                <a:sym typeface="Calibri"/>
              </a:rPr>
              <a:t> 5 </a:t>
            </a:r>
            <a:r>
              <a:rPr lang="en-US" sz="1500" dirty="0" err="1">
                <a:solidFill>
                  <a:srgbClr val="000000"/>
                </a:solidFill>
                <a:latin typeface="+mj-lt"/>
                <a:ea typeface="+mj-ea"/>
                <a:cs typeface="+mj-cs"/>
                <a:sym typeface="Calibri"/>
              </a:rPr>
              <a:t>yrs</a:t>
            </a:r>
            <a:endParaRPr lang="en-US" sz="1500" dirty="0">
              <a:solidFill>
                <a:srgbClr val="000000"/>
              </a:solidFill>
              <a:latin typeface="+mj-lt"/>
              <a:ea typeface="+mj-ea"/>
              <a:cs typeface="+mj-cs"/>
              <a:sym typeface="Calibri"/>
            </a:endParaRPr>
          </a:p>
        </p:txBody>
      </p:sp>
    </p:spTree>
    <p:extLst>
      <p:ext uri="{BB962C8B-B14F-4D97-AF65-F5344CB8AC3E}">
        <p14:creationId xmlns:p14="http://schemas.microsoft.com/office/powerpoint/2010/main" val="2672433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5200" y="2128857"/>
            <a:ext cx="2743200" cy="3539428"/>
          </a:xfrm>
          <a:prstGeom prst="rect">
            <a:avLst/>
          </a:prstGeom>
          <a:solidFill>
            <a:srgbClr val="0000FF">
              <a:alpha val="2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u="sng" kern="0" dirty="0">
                <a:solidFill>
                  <a:srgbClr val="000000"/>
                </a:solidFill>
                <a:latin typeface="Calibri"/>
                <a:ea typeface="Calibri"/>
                <a:cs typeface="Calibri"/>
                <a:sym typeface="Calibri"/>
              </a:rPr>
              <a:t>Simulation / Modeling</a:t>
            </a:r>
          </a:p>
          <a:p>
            <a:pPr algn="ctr" defTabSz="457189" hangingPunct="0"/>
            <a:endParaRPr lang="en-US" sz="1600" b="1" u="sng"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Software / Algorithms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Computer Architecture</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Chips </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Circuits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Devices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Materials</a:t>
            </a:r>
          </a:p>
          <a:p>
            <a:pPr algn="ctr" defTabSz="457189" hangingPunct="0"/>
            <a:endParaRPr lang="en-US" sz="1600" kern="0" dirty="0">
              <a:solidFill>
                <a:srgbClr val="000000"/>
              </a:solidFill>
              <a:latin typeface="Calibri"/>
              <a:ea typeface="Calibri"/>
              <a:cs typeface="Calibri"/>
              <a:sym typeface="Calibri"/>
            </a:endParaRPr>
          </a:p>
        </p:txBody>
      </p:sp>
      <p:sp>
        <p:nvSpPr>
          <p:cNvPr id="6" name="TextBox 5"/>
          <p:cNvSpPr txBox="1"/>
          <p:nvPr/>
        </p:nvSpPr>
        <p:spPr>
          <a:xfrm>
            <a:off x="6807200" y="2128856"/>
            <a:ext cx="2336800" cy="3293207"/>
          </a:xfrm>
          <a:prstGeom prst="rect">
            <a:avLst/>
          </a:prstGeom>
          <a:solidFill>
            <a:schemeClr val="accent3">
              <a:lumMod val="60000"/>
              <a:lumOff val="40000"/>
              <a:alpha val="58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u="sng" kern="0" dirty="0">
                <a:solidFill>
                  <a:srgbClr val="000000"/>
                </a:solidFill>
                <a:latin typeface="Calibri"/>
                <a:ea typeface="Calibri"/>
                <a:cs typeface="Calibri"/>
                <a:sym typeface="Calibri"/>
              </a:rPr>
              <a:t>User Facilities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HPC Centers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9BBB59">
                  <a:lumMod val="60000"/>
                  <a:lumOff val="40000"/>
                </a:srgbClr>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Prototyping Partnerships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err="1">
                <a:solidFill>
                  <a:srgbClr val="000000"/>
                </a:solidFill>
                <a:latin typeface="Calibri"/>
                <a:ea typeface="Calibri"/>
                <a:cs typeface="Calibri"/>
                <a:sym typeface="Calibri"/>
              </a:rPr>
              <a:t>Beamline</a:t>
            </a:r>
            <a:r>
              <a:rPr lang="en-US" sz="1600" kern="0" dirty="0">
                <a:solidFill>
                  <a:srgbClr val="000000"/>
                </a:solidFill>
                <a:latin typeface="Calibri"/>
                <a:ea typeface="Calibri"/>
                <a:cs typeface="Calibri"/>
                <a:sym typeface="Calibri"/>
              </a:rPr>
              <a:t> Access</a:t>
            </a:r>
          </a:p>
          <a:p>
            <a:pPr algn="ctr" defTabSz="457189" hangingPunct="0"/>
            <a:r>
              <a:rPr lang="en-US" sz="1600" kern="0" dirty="0">
                <a:solidFill>
                  <a:srgbClr val="000000"/>
                </a:solidFill>
                <a:latin typeface="Calibri"/>
                <a:ea typeface="Calibri"/>
                <a:cs typeface="Calibri"/>
                <a:sym typeface="Calibri"/>
              </a:rPr>
              <a:t>Materials Facilities</a:t>
            </a:r>
          </a:p>
          <a:p>
            <a:pPr algn="ctr" defTabSz="457189" hangingPunct="0"/>
            <a:endParaRPr lang="en-US" sz="1600" kern="0" dirty="0">
              <a:solidFill>
                <a:srgbClr val="000000"/>
              </a:solidFill>
              <a:latin typeface="Calibri"/>
              <a:ea typeface="Calibri"/>
              <a:cs typeface="Calibri"/>
              <a:sym typeface="Calibri"/>
            </a:endParaRPr>
          </a:p>
        </p:txBody>
      </p:sp>
      <p:sp>
        <p:nvSpPr>
          <p:cNvPr id="7" name="TextBox 6"/>
          <p:cNvSpPr txBox="1"/>
          <p:nvPr/>
        </p:nvSpPr>
        <p:spPr>
          <a:xfrm>
            <a:off x="5238026" y="2128856"/>
            <a:ext cx="338550" cy="3505200"/>
          </a:xfrm>
          <a:prstGeom prst="rect">
            <a:avLst/>
          </a:prstGeom>
          <a:solidFill>
            <a:srgbClr val="FFFF00">
              <a:alpha val="34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8" tIns="45718" rIns="45718" bIns="45718" numCol="1" spcCol="38099" rtlCol="0" anchor="ctr" anchorCtr="0">
            <a:spAutoFit/>
          </a:bodyPr>
          <a:lstStyle/>
          <a:p>
            <a:pPr algn="ctr" defTabSz="457189" hangingPunct="0"/>
            <a:r>
              <a:rPr lang="en-US" sz="1600" b="1" kern="0" dirty="0">
                <a:solidFill>
                  <a:srgbClr val="000000"/>
                </a:solidFill>
                <a:latin typeface="Calibri"/>
                <a:ea typeface="Calibri"/>
                <a:cs typeface="Calibri"/>
                <a:sym typeface="Calibri"/>
              </a:rPr>
              <a:t>Roadmaps </a:t>
            </a:r>
            <a:r>
              <a:rPr lang="mr-IN" sz="1600" b="1" kern="0" dirty="0">
                <a:solidFill>
                  <a:srgbClr val="000000"/>
                </a:solidFill>
                <a:latin typeface="Calibri"/>
                <a:ea typeface="Calibri"/>
                <a:cs typeface="Calibri"/>
                <a:sym typeface="Calibri"/>
              </a:rPr>
              <a:t>–</a:t>
            </a:r>
            <a:r>
              <a:rPr lang="en-US" sz="1600" b="1" kern="0" dirty="0">
                <a:solidFill>
                  <a:srgbClr val="000000"/>
                </a:solidFill>
                <a:latin typeface="Calibri"/>
                <a:ea typeface="Calibri"/>
                <a:cs typeface="Calibri"/>
                <a:sym typeface="Calibri"/>
              </a:rPr>
              <a:t> </a:t>
            </a:r>
            <a:r>
              <a:rPr lang="en-US" sz="1600" b="1" kern="0" dirty="0" err="1">
                <a:solidFill>
                  <a:srgbClr val="000000"/>
                </a:solidFill>
                <a:latin typeface="Calibri"/>
                <a:ea typeface="Calibri"/>
                <a:cs typeface="Calibri"/>
                <a:sym typeface="Calibri"/>
              </a:rPr>
              <a:t>Pathfinding</a:t>
            </a:r>
            <a:r>
              <a:rPr lang="en-US" sz="1600" b="1" kern="0" dirty="0">
                <a:solidFill>
                  <a:srgbClr val="000000"/>
                </a:solidFill>
                <a:latin typeface="Calibri"/>
                <a:ea typeface="Calibri"/>
                <a:cs typeface="Calibri"/>
                <a:sym typeface="Calibri"/>
              </a:rPr>
              <a:t> - </a:t>
            </a:r>
            <a:r>
              <a:rPr lang="en-US" sz="1600" b="1" kern="0" dirty="0" err="1">
                <a:solidFill>
                  <a:srgbClr val="000000"/>
                </a:solidFill>
                <a:latin typeface="Calibri"/>
                <a:ea typeface="Calibri"/>
                <a:cs typeface="Calibri"/>
                <a:sym typeface="Calibri"/>
              </a:rPr>
              <a:t>CoDesign</a:t>
            </a:r>
            <a:endParaRPr lang="en-US" sz="1600" b="1" kern="0" dirty="0">
              <a:solidFill>
                <a:srgbClr val="000000"/>
              </a:solidFill>
              <a:latin typeface="Calibri"/>
              <a:ea typeface="Calibri"/>
              <a:cs typeface="Calibri"/>
              <a:sym typeface="Calibri"/>
            </a:endParaRPr>
          </a:p>
        </p:txBody>
      </p:sp>
      <p:sp>
        <p:nvSpPr>
          <p:cNvPr id="12" name="TextBox 11"/>
          <p:cNvSpPr txBox="1"/>
          <p:nvPr/>
        </p:nvSpPr>
        <p:spPr>
          <a:xfrm>
            <a:off x="6152426" y="2128856"/>
            <a:ext cx="338550" cy="3505200"/>
          </a:xfrm>
          <a:prstGeom prst="rect">
            <a:avLst/>
          </a:prstGeom>
          <a:solidFill>
            <a:srgbClr val="FFFF00">
              <a:alpha val="34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45718" tIns="45718" rIns="45718" bIns="45718" numCol="1" spcCol="38099" rtlCol="0" anchor="ctr" anchorCtr="0">
            <a:spAutoFit/>
          </a:bodyPr>
          <a:lstStyle/>
          <a:p>
            <a:pPr algn="ctr" defTabSz="457189" hangingPunct="0"/>
            <a:r>
              <a:rPr lang="en-US" sz="1600" b="1" kern="0" dirty="0">
                <a:solidFill>
                  <a:srgbClr val="000000"/>
                </a:solidFill>
                <a:latin typeface="Calibri"/>
                <a:ea typeface="Calibri"/>
                <a:cs typeface="Calibri"/>
                <a:sym typeface="Calibri"/>
              </a:rPr>
              <a:t>Science of Scaling</a:t>
            </a:r>
          </a:p>
        </p:txBody>
      </p:sp>
      <p:sp>
        <p:nvSpPr>
          <p:cNvPr id="13" name="TextBox 12"/>
          <p:cNvSpPr txBox="1"/>
          <p:nvPr/>
        </p:nvSpPr>
        <p:spPr>
          <a:xfrm>
            <a:off x="609600" y="2128857"/>
            <a:ext cx="1524000" cy="3539428"/>
          </a:xfrm>
          <a:prstGeom prst="rect">
            <a:avLst/>
          </a:prstGeom>
          <a:solidFill>
            <a:srgbClr val="4F81BD">
              <a:alpha val="20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u="sng" kern="0" dirty="0">
                <a:solidFill>
                  <a:srgbClr val="000000"/>
                </a:solidFill>
                <a:latin typeface="Calibri"/>
                <a:ea typeface="Calibri"/>
                <a:cs typeface="Calibri"/>
                <a:sym typeface="Calibri"/>
              </a:rPr>
              <a:t>Industry</a:t>
            </a:r>
          </a:p>
          <a:p>
            <a:pPr algn="ctr" defTabSz="457189" hangingPunct="0"/>
            <a:endParaRPr lang="en-US" sz="1600" b="1" u="sng"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Software</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Systems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Fabless</a:t>
            </a:r>
          </a:p>
          <a:p>
            <a:pPr algn="ctr" defTabSz="457189" hangingPunct="0"/>
            <a:r>
              <a:rPr lang="en-US" sz="1600" kern="0" dirty="0">
                <a:solidFill>
                  <a:srgbClr val="000000"/>
                </a:solidFill>
                <a:latin typeface="Calibri"/>
                <a:ea typeface="Calibri"/>
                <a:cs typeface="Calibri"/>
                <a:sym typeface="Calibri"/>
              </a:rPr>
              <a:t>Packaging</a:t>
            </a:r>
          </a:p>
          <a:p>
            <a:pPr algn="ctr" defTabSz="457189" hangingPunct="0"/>
            <a:r>
              <a:rPr lang="en-US" sz="1600" kern="0" dirty="0">
                <a:solidFill>
                  <a:srgbClr val="000000"/>
                </a:solidFill>
                <a:latin typeface="Calibri"/>
                <a:ea typeface="Calibri"/>
                <a:cs typeface="Calibri"/>
                <a:sym typeface="Calibri"/>
              </a:rPr>
              <a:t>S/C </a:t>
            </a:r>
            <a:r>
              <a:rPr lang="en-US" sz="1600" kern="0" dirty="0" err="1">
                <a:solidFill>
                  <a:srgbClr val="000000"/>
                </a:solidFill>
                <a:latin typeface="Calibri"/>
                <a:ea typeface="Calibri"/>
                <a:cs typeface="Calibri"/>
                <a:sym typeface="Calibri"/>
              </a:rPr>
              <a:t>Mfg</a:t>
            </a:r>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Design Tools</a:t>
            </a:r>
          </a:p>
          <a:p>
            <a:pPr algn="ctr" defTabSz="457189" hangingPunct="0"/>
            <a:r>
              <a:rPr lang="en-US" sz="1600" kern="0" dirty="0">
                <a:solidFill>
                  <a:srgbClr val="000000"/>
                </a:solidFill>
                <a:latin typeface="Calibri"/>
                <a:ea typeface="Calibri"/>
                <a:cs typeface="Calibri"/>
                <a:sym typeface="Calibri"/>
              </a:rPr>
              <a:t>Equipment Materials</a:t>
            </a:r>
          </a:p>
          <a:p>
            <a:pPr algn="ctr" defTabSz="457189" hangingPunct="0"/>
            <a:endParaRPr lang="en-US" sz="1600" kern="0" dirty="0">
              <a:solidFill>
                <a:srgbClr val="000000"/>
              </a:solidFill>
              <a:latin typeface="Calibri"/>
              <a:ea typeface="Calibri"/>
              <a:cs typeface="Calibri"/>
              <a:sym typeface="Calibri"/>
            </a:endParaRPr>
          </a:p>
        </p:txBody>
      </p:sp>
      <p:sp>
        <p:nvSpPr>
          <p:cNvPr id="14" name="TextBox 13"/>
          <p:cNvSpPr txBox="1"/>
          <p:nvPr/>
        </p:nvSpPr>
        <p:spPr>
          <a:xfrm>
            <a:off x="609600" y="5938856"/>
            <a:ext cx="10871200" cy="338552"/>
          </a:xfrm>
          <a:prstGeom prst="rect">
            <a:avLst/>
          </a:prstGeom>
          <a:solidFill>
            <a:schemeClr val="accent1">
              <a:alpha val="36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kern="0" dirty="0">
                <a:solidFill>
                  <a:srgbClr val="000000"/>
                </a:solidFill>
                <a:latin typeface="Calibri"/>
                <a:ea typeface="Calibri"/>
                <a:cs typeface="Calibri"/>
                <a:sym typeface="Calibri"/>
              </a:rPr>
              <a:t>Governance:    DOE   -   DARPA   -  DOD    -    NSF  -   NIST   -   ARPA-E    -   NIH  </a:t>
            </a:r>
            <a:endParaRPr lang="en-US" sz="1600" kern="0" dirty="0">
              <a:solidFill>
                <a:srgbClr val="000000"/>
              </a:solidFill>
              <a:latin typeface="Calibri"/>
              <a:ea typeface="Calibri"/>
              <a:cs typeface="Calibri"/>
              <a:sym typeface="Calibri"/>
            </a:endParaRPr>
          </a:p>
        </p:txBody>
      </p:sp>
      <p:sp>
        <p:nvSpPr>
          <p:cNvPr id="15" name="TextBox 14"/>
          <p:cNvSpPr txBox="1"/>
          <p:nvPr/>
        </p:nvSpPr>
        <p:spPr>
          <a:xfrm>
            <a:off x="609600" y="821244"/>
            <a:ext cx="10871200" cy="1077216"/>
          </a:xfrm>
          <a:prstGeom prst="rect">
            <a:avLst/>
          </a:prstGeom>
          <a:solidFill>
            <a:schemeClr val="accent1">
              <a:alpha val="17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kern="0" dirty="0">
                <a:solidFill>
                  <a:srgbClr val="000000"/>
                </a:solidFill>
                <a:latin typeface="Calibri"/>
                <a:ea typeface="Calibri"/>
                <a:cs typeface="Calibri"/>
                <a:sym typeface="Calibri"/>
              </a:rPr>
              <a:t>Public </a:t>
            </a:r>
            <a:r>
              <a:rPr lang="mr-IN" sz="1600" b="1" kern="0" dirty="0">
                <a:solidFill>
                  <a:srgbClr val="000000"/>
                </a:solidFill>
                <a:latin typeface="Calibri"/>
                <a:ea typeface="Calibri"/>
                <a:cs typeface="Calibri"/>
                <a:sym typeface="Calibri"/>
              </a:rPr>
              <a:t>–</a:t>
            </a:r>
            <a:r>
              <a:rPr lang="en-US" sz="1600" b="1" kern="0" dirty="0">
                <a:solidFill>
                  <a:srgbClr val="000000"/>
                </a:solidFill>
                <a:latin typeface="Calibri"/>
                <a:ea typeface="Calibri"/>
                <a:cs typeface="Calibri"/>
                <a:sym typeface="Calibri"/>
              </a:rPr>
              <a:t> Private Partnership: Industry + Academia + National Labs</a:t>
            </a:r>
          </a:p>
          <a:p>
            <a:pPr algn="ctr" defTabSz="457189" hangingPunct="0"/>
            <a:r>
              <a:rPr lang="en-US" sz="1600" b="1" kern="0" dirty="0">
                <a:solidFill>
                  <a:srgbClr val="000000"/>
                </a:solidFill>
                <a:latin typeface="Calibri"/>
                <a:ea typeface="Calibri"/>
                <a:cs typeface="Calibri"/>
                <a:sym typeface="Calibri"/>
              </a:rPr>
              <a:t>3 Centers created through open National competition</a:t>
            </a:r>
          </a:p>
          <a:p>
            <a:pPr algn="ctr" defTabSz="457189" hangingPunct="0"/>
            <a:r>
              <a:rPr lang="en-US" sz="1600" b="1" kern="0" dirty="0">
                <a:solidFill>
                  <a:srgbClr val="000000"/>
                </a:solidFill>
                <a:latin typeface="Calibri"/>
                <a:ea typeface="Calibri"/>
                <a:cs typeface="Calibri"/>
                <a:sym typeface="Calibri"/>
              </a:rPr>
              <a:t>5 years - $2-3B </a:t>
            </a:r>
            <a:r>
              <a:rPr lang="mr-IN" sz="1600" b="1" kern="0" dirty="0">
                <a:solidFill>
                  <a:srgbClr val="000000"/>
                </a:solidFill>
                <a:latin typeface="Calibri"/>
                <a:ea typeface="Calibri"/>
                <a:cs typeface="Calibri"/>
                <a:sym typeface="Calibri"/>
              </a:rPr>
              <a:t>–</a:t>
            </a:r>
            <a:r>
              <a:rPr lang="en-US" sz="1600" b="1" kern="0" dirty="0">
                <a:solidFill>
                  <a:srgbClr val="000000"/>
                </a:solidFill>
                <a:latin typeface="Calibri"/>
                <a:ea typeface="Calibri"/>
                <a:cs typeface="Calibri"/>
                <a:sym typeface="Calibri"/>
              </a:rPr>
              <a:t> Cost share with Industry / State Gov’t </a:t>
            </a:r>
          </a:p>
          <a:p>
            <a:pPr algn="ctr" defTabSz="457189" hangingPunct="0"/>
            <a:r>
              <a:rPr lang="en-US" sz="1600" i="1" kern="0" dirty="0">
                <a:solidFill>
                  <a:srgbClr val="000000"/>
                </a:solidFill>
                <a:latin typeface="Calibri"/>
                <a:ea typeface="Calibri"/>
                <a:cs typeface="Calibri"/>
                <a:sym typeface="Calibri"/>
              </a:rPr>
              <a:t>Program themes and funding   </a:t>
            </a:r>
            <a:r>
              <a:rPr lang="mr-IN" sz="1600" i="1" kern="0" dirty="0">
                <a:solidFill>
                  <a:srgbClr val="000000"/>
                </a:solidFill>
                <a:latin typeface="Calibri"/>
                <a:ea typeface="Calibri"/>
                <a:cs typeface="Calibri"/>
                <a:sym typeface="Calibri"/>
              </a:rPr>
              <a:t>–</a:t>
            </a:r>
            <a:r>
              <a:rPr lang="en-US" sz="1600" i="1" kern="0" dirty="0">
                <a:solidFill>
                  <a:srgbClr val="000000"/>
                </a:solidFill>
                <a:latin typeface="Calibri"/>
                <a:ea typeface="Calibri"/>
                <a:cs typeface="Calibri"/>
                <a:sym typeface="Calibri"/>
              </a:rPr>
              <a:t>   Access to user facilities  </a:t>
            </a:r>
            <a:r>
              <a:rPr lang="mr-IN" sz="1600" i="1" kern="0" dirty="0">
                <a:solidFill>
                  <a:srgbClr val="000000"/>
                </a:solidFill>
                <a:latin typeface="Calibri"/>
                <a:ea typeface="Calibri"/>
                <a:cs typeface="Calibri"/>
                <a:sym typeface="Calibri"/>
              </a:rPr>
              <a:t>–</a:t>
            </a:r>
            <a:r>
              <a:rPr lang="en-US" sz="1600" i="1" kern="0" dirty="0">
                <a:solidFill>
                  <a:srgbClr val="000000"/>
                </a:solidFill>
                <a:latin typeface="Calibri"/>
                <a:ea typeface="Calibri"/>
                <a:cs typeface="Calibri"/>
                <a:sym typeface="Calibri"/>
              </a:rPr>
              <a:t>   Prototyping   </a:t>
            </a:r>
            <a:r>
              <a:rPr lang="mr-IN" sz="1600" i="1" kern="0" dirty="0">
                <a:solidFill>
                  <a:srgbClr val="000000"/>
                </a:solidFill>
                <a:latin typeface="Calibri"/>
                <a:ea typeface="Calibri"/>
                <a:cs typeface="Calibri"/>
                <a:sym typeface="Calibri"/>
              </a:rPr>
              <a:t>–</a:t>
            </a:r>
            <a:r>
              <a:rPr lang="en-US" sz="1600" i="1" kern="0" dirty="0">
                <a:solidFill>
                  <a:srgbClr val="000000"/>
                </a:solidFill>
                <a:latin typeface="Calibri"/>
                <a:ea typeface="Calibri"/>
                <a:cs typeface="Calibri"/>
                <a:sym typeface="Calibri"/>
              </a:rPr>
              <a:t>   Innovation Center  </a:t>
            </a:r>
          </a:p>
        </p:txBody>
      </p:sp>
      <p:sp>
        <p:nvSpPr>
          <p:cNvPr id="16" name="TextBox 15"/>
          <p:cNvSpPr txBox="1"/>
          <p:nvPr/>
        </p:nvSpPr>
        <p:spPr>
          <a:xfrm>
            <a:off x="9448800" y="2128856"/>
            <a:ext cx="2032000" cy="3046987"/>
          </a:xfrm>
          <a:prstGeom prst="rect">
            <a:avLst/>
          </a:prstGeom>
          <a:solidFill>
            <a:schemeClr val="accent4">
              <a:alpha val="53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b="1" u="sng" kern="0" dirty="0">
                <a:solidFill>
                  <a:srgbClr val="000000"/>
                </a:solidFill>
                <a:latin typeface="Calibri"/>
                <a:ea typeface="Calibri"/>
                <a:cs typeface="Calibri"/>
                <a:sym typeface="Calibri"/>
              </a:rPr>
              <a:t>Entrepreneurs</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Startup Accelerator</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Gov’t Agency SBIR / SBV </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r>
              <a:rPr lang="en-US" sz="1600" kern="0" dirty="0">
                <a:solidFill>
                  <a:srgbClr val="000000"/>
                </a:solidFill>
                <a:latin typeface="Calibri"/>
                <a:ea typeface="Calibri"/>
                <a:cs typeface="Calibri"/>
                <a:sym typeface="Calibri"/>
              </a:rPr>
              <a:t>Early Stage Incubation</a:t>
            </a:r>
          </a:p>
          <a:p>
            <a:pPr algn="ctr" defTabSz="457189" hangingPunct="0"/>
            <a:endParaRPr lang="en-US" sz="1600" kern="0" dirty="0">
              <a:solidFill>
                <a:srgbClr val="000000"/>
              </a:solidFill>
              <a:latin typeface="Calibri"/>
              <a:ea typeface="Calibri"/>
              <a:cs typeface="Calibri"/>
              <a:sym typeface="Calibri"/>
            </a:endParaRPr>
          </a:p>
          <a:p>
            <a:pPr algn="ctr" defTabSz="457189" hangingPunct="0"/>
            <a:endParaRPr lang="en-US" sz="1600" kern="0" dirty="0">
              <a:solidFill>
                <a:srgbClr val="000000"/>
              </a:solidFill>
              <a:latin typeface="Calibri"/>
              <a:ea typeface="Calibri"/>
              <a:cs typeface="Calibri"/>
              <a:sym typeface="Calibri"/>
            </a:endParaRPr>
          </a:p>
        </p:txBody>
      </p:sp>
      <p:sp>
        <p:nvSpPr>
          <p:cNvPr id="18" name="Content Placeholder 2"/>
          <p:cNvSpPr txBox="1">
            <a:spLocks noGrp="1"/>
          </p:cNvSpPr>
          <p:nvPr>
            <p:ph type="body" sz="quarter" idx="1"/>
          </p:nvPr>
        </p:nvSpPr>
        <p:spPr>
          <a:xfrm>
            <a:off x="387838" y="52511"/>
            <a:ext cx="11651762" cy="552221"/>
          </a:xfrm>
          <a:prstGeom prst="rect">
            <a:avLst/>
          </a:prstGeom>
        </p:spPr>
        <p:txBody>
          <a:bodyPr>
            <a:normAutofit/>
          </a:bodyPr>
          <a:lstStyle>
            <a:lvl1pPr defTabSz="443484">
              <a:defRPr sz="2716"/>
            </a:lvl1pPr>
          </a:lstStyle>
          <a:p>
            <a:r>
              <a:rPr lang="en-US" dirty="0"/>
              <a:t>Advanced computing framework</a:t>
            </a:r>
            <a:r>
              <a:rPr lang="mr-IN" dirty="0"/>
              <a:t> –</a:t>
            </a:r>
            <a:r>
              <a:rPr lang="en-US" dirty="0"/>
              <a:t> 2018  Creating a public </a:t>
            </a:r>
            <a:r>
              <a:rPr lang="mr-IN" dirty="0"/>
              <a:t>–</a:t>
            </a:r>
            <a:r>
              <a:rPr lang="en-US" dirty="0"/>
              <a:t> private partnership</a:t>
            </a:r>
          </a:p>
          <a:p>
            <a:endParaRPr dirty="0"/>
          </a:p>
        </p:txBody>
      </p:sp>
      <p:sp>
        <p:nvSpPr>
          <p:cNvPr id="3" name="TextBox 2">
            <a:extLst>
              <a:ext uri="{FF2B5EF4-FFF2-40B4-BE49-F238E27FC236}">
                <a16:creationId xmlns:a16="http://schemas.microsoft.com/office/drawing/2014/main" id="{820F8F5B-10A4-6207-5823-E746891261E4}"/>
              </a:ext>
            </a:extLst>
          </p:cNvPr>
          <p:cNvSpPr txBox="1"/>
          <p:nvPr/>
        </p:nvSpPr>
        <p:spPr>
          <a:xfrm>
            <a:off x="2590800" y="6248400"/>
            <a:ext cx="72390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i="1" dirty="0">
                <a:solidFill>
                  <a:srgbClr val="149ED3"/>
                </a:solidFill>
                <a:latin typeface="+mj-lt"/>
                <a:ea typeface="+mj-ea"/>
                <a:cs typeface="+mj-cs"/>
                <a:sym typeface="Calibri"/>
              </a:rPr>
              <a:t>Featured </a:t>
            </a:r>
            <a:r>
              <a:rPr kumimoji="0" lang="en-US" sz="1800" b="0" i="1" u="none" strike="noStrike" cap="none" spc="0" normalizeH="0" baseline="0" dirty="0">
                <a:ln>
                  <a:noFill/>
                </a:ln>
                <a:solidFill>
                  <a:srgbClr val="149ED3"/>
                </a:solidFill>
                <a:effectLst/>
                <a:uFillTx/>
                <a:latin typeface="+mj-lt"/>
                <a:ea typeface="+mj-ea"/>
                <a:cs typeface="+mj-cs"/>
                <a:sym typeface="Calibri"/>
              </a:rPr>
              <a:t>at Council on Competitiveness Advanced Computing Workshops sponsored by NSF in 2018-2019 (San Diego, Austin, Wash DC)</a:t>
            </a:r>
          </a:p>
        </p:txBody>
      </p:sp>
    </p:spTree>
    <p:extLst>
      <p:ext uri="{BB962C8B-B14F-4D97-AF65-F5344CB8AC3E}">
        <p14:creationId xmlns:p14="http://schemas.microsoft.com/office/powerpoint/2010/main" val="84739024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SIA report </a:t>
            </a:r>
            <a:r>
              <a:rPr lang="mr-IN" dirty="0"/>
              <a:t>–</a:t>
            </a:r>
            <a:r>
              <a:rPr lang="en-US" dirty="0"/>
              <a:t> 2019  Advocates for increased research</a:t>
            </a:r>
          </a:p>
          <a:p>
            <a:endParaRPr dirty="0"/>
          </a:p>
        </p:txBody>
      </p:sp>
      <p:pic>
        <p:nvPicPr>
          <p:cNvPr id="2" name="Picture 1"/>
          <p:cNvPicPr>
            <a:picLocks noChangeAspect="1"/>
          </p:cNvPicPr>
          <p:nvPr/>
        </p:nvPicPr>
        <p:blipFill>
          <a:blip r:embed="rId2"/>
          <a:stretch>
            <a:fillRect/>
          </a:stretch>
        </p:blipFill>
        <p:spPr>
          <a:xfrm>
            <a:off x="228601" y="1066799"/>
            <a:ext cx="2895600" cy="2839915"/>
          </a:xfrm>
          <a:prstGeom prst="rect">
            <a:avLst/>
          </a:prstGeom>
        </p:spPr>
      </p:pic>
      <p:pic>
        <p:nvPicPr>
          <p:cNvPr id="3" name="Picture 2"/>
          <p:cNvPicPr>
            <a:picLocks noChangeAspect="1"/>
          </p:cNvPicPr>
          <p:nvPr/>
        </p:nvPicPr>
        <p:blipFill>
          <a:blip r:embed="rId3"/>
          <a:stretch>
            <a:fillRect/>
          </a:stretch>
        </p:blipFill>
        <p:spPr>
          <a:xfrm>
            <a:off x="228600" y="4267200"/>
            <a:ext cx="3501241" cy="2209800"/>
          </a:xfrm>
          <a:prstGeom prst="rect">
            <a:avLst/>
          </a:prstGeom>
        </p:spPr>
      </p:pic>
      <p:pic>
        <p:nvPicPr>
          <p:cNvPr id="4" name="Picture 3"/>
          <p:cNvPicPr>
            <a:picLocks noChangeAspect="1"/>
          </p:cNvPicPr>
          <p:nvPr/>
        </p:nvPicPr>
        <p:blipFill>
          <a:blip r:embed="rId4"/>
          <a:stretch>
            <a:fillRect/>
          </a:stretch>
        </p:blipFill>
        <p:spPr>
          <a:xfrm>
            <a:off x="3886201" y="841092"/>
            <a:ext cx="8267830" cy="5788308"/>
          </a:xfrm>
          <a:prstGeom prst="rect">
            <a:avLst/>
          </a:prstGeom>
        </p:spPr>
      </p:pic>
      <p:sp>
        <p:nvSpPr>
          <p:cNvPr id="5" name="TextBox 4">
            <a:extLst>
              <a:ext uri="{FF2B5EF4-FFF2-40B4-BE49-F238E27FC236}">
                <a16:creationId xmlns:a16="http://schemas.microsoft.com/office/drawing/2014/main" id="{DF07DE93-618A-D6BE-B014-7698B8CC8F3B}"/>
              </a:ext>
            </a:extLst>
          </p:cNvPr>
          <p:cNvSpPr txBox="1"/>
          <p:nvPr/>
        </p:nvSpPr>
        <p:spPr>
          <a:xfrm>
            <a:off x="254000" y="653020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SIA</a:t>
            </a:r>
          </a:p>
        </p:txBody>
      </p:sp>
    </p:spTree>
    <p:extLst>
      <p:ext uri="{BB962C8B-B14F-4D97-AF65-F5344CB8AC3E}">
        <p14:creationId xmlns:p14="http://schemas.microsoft.com/office/powerpoint/2010/main" val="29316209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SRC Decadal Plan </a:t>
            </a:r>
            <a:r>
              <a:rPr lang="mr-IN" dirty="0"/>
              <a:t>–</a:t>
            </a:r>
            <a:r>
              <a:rPr lang="en-US" dirty="0"/>
              <a:t> 2021 “Grand Challenges”</a:t>
            </a:r>
          </a:p>
          <a:p>
            <a:endParaRPr dirty="0"/>
          </a:p>
        </p:txBody>
      </p:sp>
      <p:pic>
        <p:nvPicPr>
          <p:cNvPr id="6" name="Picture 5">
            <a:extLst>
              <a:ext uri="{FF2B5EF4-FFF2-40B4-BE49-F238E27FC236}">
                <a16:creationId xmlns:a16="http://schemas.microsoft.com/office/drawing/2014/main" id="{624E4F68-049E-1F38-55BF-71831FEAECBC}"/>
              </a:ext>
            </a:extLst>
          </p:cNvPr>
          <p:cNvPicPr>
            <a:picLocks noChangeAspect="1"/>
          </p:cNvPicPr>
          <p:nvPr/>
        </p:nvPicPr>
        <p:blipFill>
          <a:blip r:embed="rId2"/>
          <a:stretch>
            <a:fillRect/>
          </a:stretch>
        </p:blipFill>
        <p:spPr>
          <a:xfrm>
            <a:off x="3657600" y="764704"/>
            <a:ext cx="4710361" cy="5839111"/>
          </a:xfrm>
          <a:prstGeom prst="rect">
            <a:avLst/>
          </a:prstGeom>
        </p:spPr>
      </p:pic>
      <p:sp>
        <p:nvSpPr>
          <p:cNvPr id="2" name="TextBox 1">
            <a:extLst>
              <a:ext uri="{FF2B5EF4-FFF2-40B4-BE49-F238E27FC236}">
                <a16:creationId xmlns:a16="http://schemas.microsoft.com/office/drawing/2014/main" id="{27288D3B-B605-3613-A4C6-597A130C8EA4}"/>
              </a:ext>
            </a:extLst>
          </p:cNvPr>
          <p:cNvSpPr txBox="1"/>
          <p:nvPr/>
        </p:nvSpPr>
        <p:spPr>
          <a:xfrm>
            <a:off x="330200" y="653020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a:t>
            </a:r>
            <a:r>
              <a:rPr lang="en-US" sz="1200" dirty="0">
                <a:solidFill>
                  <a:srgbClr val="000000"/>
                </a:solidFill>
                <a:latin typeface="+mj-lt"/>
                <a:ea typeface="+mj-ea"/>
                <a:cs typeface="+mj-cs"/>
                <a:sym typeface="Calibri"/>
              </a:rPr>
              <a:t>SRC</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38783126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PCAST reports </a:t>
            </a:r>
            <a:r>
              <a:rPr lang="mr-IN" dirty="0"/>
              <a:t>–</a:t>
            </a:r>
            <a:r>
              <a:rPr lang="en-US" dirty="0"/>
              <a:t> 2017, 2022</a:t>
            </a:r>
          </a:p>
          <a:p>
            <a:endParaRPr dirty="0"/>
          </a:p>
        </p:txBody>
      </p:sp>
      <p:sp>
        <p:nvSpPr>
          <p:cNvPr id="2" name="TextBox 1"/>
          <p:cNvSpPr txBox="1"/>
          <p:nvPr/>
        </p:nvSpPr>
        <p:spPr>
          <a:xfrm>
            <a:off x="1243109" y="4917790"/>
            <a:ext cx="1009724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2400" i="1" kern="0" dirty="0">
                <a:solidFill>
                  <a:srgbClr val="000000"/>
                </a:solidFill>
                <a:latin typeface="Calibri"/>
                <a:ea typeface="Calibri"/>
                <a:cs typeface="Calibri"/>
                <a:sym typeface="Calibri"/>
              </a:rPr>
              <a:t>“</a:t>
            </a:r>
            <a:r>
              <a:rPr lang="mr-IN" sz="2400" i="1" kern="0" dirty="0">
                <a:solidFill>
                  <a:srgbClr val="000000"/>
                </a:solidFill>
                <a:latin typeface="Calibri"/>
                <a:ea typeface="Calibri"/>
                <a:cs typeface="Calibri"/>
                <a:sym typeface="Calibri"/>
              </a:rPr>
              <a:t>…</a:t>
            </a:r>
            <a:r>
              <a:rPr lang="en-US" sz="2400" i="1" kern="0" dirty="0">
                <a:solidFill>
                  <a:srgbClr val="000000"/>
                </a:solidFill>
                <a:latin typeface="Calibri"/>
                <a:ea typeface="Calibri"/>
                <a:cs typeface="Calibri"/>
                <a:sym typeface="Calibri"/>
              </a:rPr>
              <a:t> (iii) help capitalize transformative semiconductor innovation over the next decade.  </a:t>
            </a:r>
            <a:r>
              <a:rPr lang="en-US" sz="2400" i="1" u="sng" kern="0" dirty="0">
                <a:solidFill>
                  <a:srgbClr val="000000"/>
                </a:solidFill>
                <a:latin typeface="Calibri"/>
                <a:ea typeface="Calibri"/>
                <a:cs typeface="Calibri"/>
                <a:sym typeface="Calibri"/>
              </a:rPr>
              <a:t>Delivering on this strategy will require cooperation among government, industry, and academia to be maximally effective</a:t>
            </a:r>
            <a:r>
              <a:rPr lang="en-US" sz="2400" i="1" kern="0" dirty="0">
                <a:solidFill>
                  <a:srgbClr val="000000"/>
                </a:solidFill>
                <a:latin typeface="Calibri"/>
                <a:ea typeface="Calibri"/>
                <a:cs typeface="Calibri"/>
                <a:sym typeface="Calibri"/>
              </a:rPr>
              <a:t>.”</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1369357"/>
            <a:ext cx="3276600" cy="319741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2049932"/>
            <a:ext cx="1751913" cy="1683868"/>
          </a:xfrm>
          <a:prstGeom prst="rect">
            <a:avLst/>
          </a:prstGeom>
        </p:spPr>
      </p:pic>
      <p:pic>
        <p:nvPicPr>
          <p:cNvPr id="3" name="Picture 2">
            <a:extLst>
              <a:ext uri="{FF2B5EF4-FFF2-40B4-BE49-F238E27FC236}">
                <a16:creationId xmlns:a16="http://schemas.microsoft.com/office/drawing/2014/main" id="{DC8E79D7-C10B-4DD3-B660-12D6D335C903}"/>
              </a:ext>
            </a:extLst>
          </p:cNvPr>
          <p:cNvPicPr>
            <a:picLocks noChangeAspect="1"/>
          </p:cNvPicPr>
          <p:nvPr/>
        </p:nvPicPr>
        <p:blipFill>
          <a:blip r:embed="rId4"/>
          <a:stretch>
            <a:fillRect/>
          </a:stretch>
        </p:blipFill>
        <p:spPr>
          <a:xfrm>
            <a:off x="6291732" y="1703170"/>
            <a:ext cx="5715002" cy="2466899"/>
          </a:xfrm>
          <a:prstGeom prst="rect">
            <a:avLst/>
          </a:prstGeom>
        </p:spPr>
      </p:pic>
      <p:sp>
        <p:nvSpPr>
          <p:cNvPr id="4" name="TextBox 3">
            <a:extLst>
              <a:ext uri="{FF2B5EF4-FFF2-40B4-BE49-F238E27FC236}">
                <a16:creationId xmlns:a16="http://schemas.microsoft.com/office/drawing/2014/main" id="{11C91B81-C6D7-1DC2-C88A-D8D2D6023C1D}"/>
              </a:ext>
            </a:extLst>
          </p:cNvPr>
          <p:cNvSpPr txBox="1"/>
          <p:nvPr/>
        </p:nvSpPr>
        <p:spPr>
          <a:xfrm>
            <a:off x="292100" y="650480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a:t>
            </a:r>
            <a:r>
              <a:rPr lang="en-US" sz="1200" dirty="0">
                <a:solidFill>
                  <a:srgbClr val="000000"/>
                </a:solidFill>
                <a:latin typeface="+mj-lt"/>
                <a:ea typeface="+mj-ea"/>
                <a:cs typeface="+mj-cs"/>
                <a:sym typeface="Calibri"/>
              </a:rPr>
              <a:t>PCAST</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490807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Connection between R&amp;D and manufacturing</a:t>
            </a:r>
          </a:p>
          <a:p>
            <a:endParaRPr dirty="0"/>
          </a:p>
        </p:txBody>
      </p:sp>
      <p:sp>
        <p:nvSpPr>
          <p:cNvPr id="3" name="TextBox 2">
            <a:extLst>
              <a:ext uri="{FF2B5EF4-FFF2-40B4-BE49-F238E27FC236}">
                <a16:creationId xmlns:a16="http://schemas.microsoft.com/office/drawing/2014/main" id="{74F74066-41BD-8B4A-A184-3A339361A4D6}"/>
              </a:ext>
            </a:extLst>
          </p:cNvPr>
          <p:cNvSpPr txBox="1"/>
          <p:nvPr/>
        </p:nvSpPr>
        <p:spPr>
          <a:xfrm>
            <a:off x="649434" y="4959258"/>
            <a:ext cx="5988135" cy="1401289"/>
          </a:xfrm>
          <a:prstGeom prst="rect">
            <a:avLst/>
          </a:prstGeom>
          <a:noFill/>
          <a:ln w="6350" cmpd="sng">
            <a:noFill/>
          </a:ln>
        </p:spPr>
        <p:txBody>
          <a:bodyPr wrap="square" lIns="91438" tIns="0" rIns="91438" bIns="0" rtlCol="0" anchor="ctr">
            <a:noAutofit/>
          </a:bodyPr>
          <a:lstStyle/>
          <a:p>
            <a:r>
              <a:rPr lang="en-US" sz="2000" i="1" dirty="0"/>
              <a:t>“Without scaling, we don’t just lose jobs – we lose our hold on new technologies. Losing the ability to scale will ultimately damage our capacity to innovate.”</a:t>
            </a:r>
          </a:p>
          <a:p>
            <a:endParaRPr lang="en-US" sz="2000" i="1" dirty="0"/>
          </a:p>
          <a:p>
            <a:pPr algn="r"/>
            <a:r>
              <a:rPr lang="en-US" sz="2000" i="1" dirty="0"/>
              <a:t>Andy Grove</a:t>
            </a:r>
          </a:p>
        </p:txBody>
      </p:sp>
      <p:pic>
        <p:nvPicPr>
          <p:cNvPr id="4" name="Picture 3">
            <a:extLst>
              <a:ext uri="{FF2B5EF4-FFF2-40B4-BE49-F238E27FC236}">
                <a16:creationId xmlns:a16="http://schemas.microsoft.com/office/drawing/2014/main" id="{2A6452F8-06D4-E744-9AAF-CBE03FD81C52}"/>
              </a:ext>
            </a:extLst>
          </p:cNvPr>
          <p:cNvPicPr>
            <a:picLocks noChangeAspect="1"/>
          </p:cNvPicPr>
          <p:nvPr/>
        </p:nvPicPr>
        <p:blipFill>
          <a:blip r:embed="rId2"/>
          <a:stretch>
            <a:fillRect/>
          </a:stretch>
        </p:blipFill>
        <p:spPr>
          <a:xfrm>
            <a:off x="649434" y="1554862"/>
            <a:ext cx="4361295" cy="289691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7724" y="1551817"/>
            <a:ext cx="5875365" cy="3258777"/>
          </a:xfrm>
          <a:prstGeom prst="rect">
            <a:avLst/>
          </a:prstGeom>
        </p:spPr>
      </p:pic>
    </p:spTree>
    <p:extLst>
      <p:ext uri="{BB962C8B-B14F-4D97-AF65-F5344CB8AC3E}">
        <p14:creationId xmlns:p14="http://schemas.microsoft.com/office/powerpoint/2010/main" val="3811674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CHIPS Act – generational opportunity</a:t>
            </a:r>
          </a:p>
          <a:p>
            <a:endParaRPr dirty="0"/>
          </a:p>
        </p:txBody>
      </p:sp>
      <p:sp>
        <p:nvSpPr>
          <p:cNvPr id="2" name="Title 1">
            <a:extLst>
              <a:ext uri="{FF2B5EF4-FFF2-40B4-BE49-F238E27FC236}">
                <a16:creationId xmlns:a16="http://schemas.microsoft.com/office/drawing/2014/main" id="{0242BF36-D007-D766-60FB-8CA262C11093}"/>
              </a:ext>
            </a:extLst>
          </p:cNvPr>
          <p:cNvSpPr txBox="1">
            <a:spLocks/>
          </p:cNvSpPr>
          <p:nvPr/>
        </p:nvSpPr>
        <p:spPr>
          <a:xfrm>
            <a:off x="2633769" y="2025316"/>
            <a:ext cx="6004904" cy="3364831"/>
          </a:xfrm>
          <a:prstGeom prst="rect">
            <a:avLst/>
          </a:prstGeom>
          <a:ln w="12700">
            <a:miter lim="400000"/>
          </a:ln>
          <a:extLst>
            <a:ext uri="{C572A759-6A51-4108-AA02-DFA0A04FC94B}">
              <ma14:wrappingTextBoxFlag xmlns:ma14="http://schemas.microsoft.com/office/mac/drawingml/2011/main" xmlns="" val="1"/>
            </a:ext>
          </a:extLst>
        </p:spPr>
        <p:txBody>
          <a:bodyPr lIns="45718" tIns="45719" rIns="45718" bIns="45719">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algn="l" hangingPunct="0"/>
            <a:r>
              <a:rPr lang="en-US" sz="2400" i="1" kern="0" dirty="0">
                <a:solidFill>
                  <a:srgbClr val="149ED3"/>
                </a:solidFill>
                <a:latin typeface="Calibri"/>
                <a:ea typeface="Calibri"/>
                <a:cs typeface="Calibri"/>
              </a:rPr>
              <a:t>How we got here?</a:t>
            </a:r>
          </a:p>
          <a:p>
            <a:pPr algn="l" hangingPunct="0"/>
            <a:endParaRPr lang="en-US" sz="2400" i="1" kern="0" dirty="0">
              <a:solidFill>
                <a:srgbClr val="149ED3"/>
              </a:solidFill>
              <a:latin typeface="Calibri"/>
              <a:ea typeface="Calibri"/>
              <a:cs typeface="Calibri"/>
            </a:endParaRPr>
          </a:p>
          <a:p>
            <a:pPr algn="l" hangingPunct="0"/>
            <a:r>
              <a:rPr lang="en-US" sz="2400" i="1" kern="0" dirty="0">
                <a:solidFill>
                  <a:srgbClr val="149ED3"/>
                </a:solidFill>
                <a:latin typeface="Calibri"/>
                <a:ea typeface="Calibri"/>
                <a:cs typeface="Calibri"/>
              </a:rPr>
              <a:t>What matters for our future?</a:t>
            </a:r>
          </a:p>
          <a:p>
            <a:pPr algn="l" hangingPunct="0"/>
            <a:endParaRPr lang="en-US" sz="2400" i="1" kern="0" dirty="0">
              <a:solidFill>
                <a:srgbClr val="149ED3"/>
              </a:solidFill>
              <a:latin typeface="Calibri"/>
              <a:ea typeface="Calibri"/>
              <a:cs typeface="Calibri"/>
            </a:endParaRPr>
          </a:p>
          <a:p>
            <a:pPr algn="l" hangingPunct="0"/>
            <a:r>
              <a:rPr lang="en-US" sz="2400" i="1" kern="0" dirty="0">
                <a:solidFill>
                  <a:srgbClr val="149ED3"/>
                </a:solidFill>
                <a:latin typeface="Calibri"/>
                <a:ea typeface="Calibri"/>
                <a:cs typeface="Calibri"/>
              </a:rPr>
              <a:t>Why did we need the CHIPS Act?</a:t>
            </a:r>
          </a:p>
          <a:p>
            <a:pPr algn="l" hangingPunct="0"/>
            <a:r>
              <a:rPr lang="en-US" sz="2400" i="1" kern="0" dirty="0">
                <a:solidFill>
                  <a:srgbClr val="149ED3"/>
                </a:solidFill>
                <a:latin typeface="Calibri"/>
                <a:ea typeface="Calibri"/>
                <a:cs typeface="Calibri"/>
              </a:rPr>
              <a:t>	</a:t>
            </a:r>
          </a:p>
          <a:p>
            <a:pPr algn="l" hangingPunct="0"/>
            <a:r>
              <a:rPr lang="en-US" sz="2400" i="1" kern="0" dirty="0">
                <a:solidFill>
                  <a:srgbClr val="149ED3"/>
                </a:solidFill>
                <a:latin typeface="Calibri"/>
                <a:ea typeface="Calibri"/>
                <a:cs typeface="Calibri"/>
              </a:rPr>
              <a:t>How do we build a robust chiplet ecosystem?</a:t>
            </a:r>
          </a:p>
        </p:txBody>
      </p:sp>
    </p:spTree>
    <p:extLst>
      <p:ext uri="{BB962C8B-B14F-4D97-AF65-F5344CB8AC3E}">
        <p14:creationId xmlns:p14="http://schemas.microsoft.com/office/powerpoint/2010/main" val="278337492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CHIPS Act Implementation</a:t>
            </a:r>
          </a:p>
          <a:p>
            <a:endParaRPr dirty="0"/>
          </a:p>
        </p:txBody>
      </p:sp>
      <p:pic>
        <p:nvPicPr>
          <p:cNvPr id="2" name="Picture 1">
            <a:extLst>
              <a:ext uri="{FF2B5EF4-FFF2-40B4-BE49-F238E27FC236}">
                <a16:creationId xmlns:a16="http://schemas.microsoft.com/office/drawing/2014/main" id="{15563B21-A45F-2FD1-05F9-C77BC961A619}"/>
              </a:ext>
            </a:extLst>
          </p:cNvPr>
          <p:cNvPicPr>
            <a:picLocks noChangeAspect="1"/>
          </p:cNvPicPr>
          <p:nvPr/>
        </p:nvPicPr>
        <p:blipFill>
          <a:blip r:embed="rId2"/>
          <a:stretch>
            <a:fillRect/>
          </a:stretch>
        </p:blipFill>
        <p:spPr>
          <a:xfrm>
            <a:off x="397041" y="651227"/>
            <a:ext cx="10923660" cy="6110522"/>
          </a:xfrm>
          <a:prstGeom prst="rect">
            <a:avLst/>
          </a:prstGeom>
        </p:spPr>
      </p:pic>
    </p:spTree>
    <p:extLst>
      <p:ext uri="{BB962C8B-B14F-4D97-AF65-F5344CB8AC3E}">
        <p14:creationId xmlns:p14="http://schemas.microsoft.com/office/powerpoint/2010/main" val="23856004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CHIPS Act Incentives</a:t>
            </a:r>
          </a:p>
          <a:p>
            <a:endParaRPr dirty="0"/>
          </a:p>
        </p:txBody>
      </p:sp>
      <p:pic>
        <p:nvPicPr>
          <p:cNvPr id="2" name="Picture 1">
            <a:extLst>
              <a:ext uri="{FF2B5EF4-FFF2-40B4-BE49-F238E27FC236}">
                <a16:creationId xmlns:a16="http://schemas.microsoft.com/office/drawing/2014/main" id="{9C311627-E80B-9103-3345-0E68C796F014}"/>
              </a:ext>
            </a:extLst>
          </p:cNvPr>
          <p:cNvPicPr>
            <a:picLocks noChangeAspect="1"/>
          </p:cNvPicPr>
          <p:nvPr/>
        </p:nvPicPr>
        <p:blipFill>
          <a:blip r:embed="rId2"/>
          <a:stretch>
            <a:fillRect/>
          </a:stretch>
        </p:blipFill>
        <p:spPr>
          <a:xfrm>
            <a:off x="914315" y="810615"/>
            <a:ext cx="10363370" cy="5854880"/>
          </a:xfrm>
          <a:prstGeom prst="rect">
            <a:avLst/>
          </a:prstGeom>
        </p:spPr>
      </p:pic>
      <p:sp>
        <p:nvSpPr>
          <p:cNvPr id="3" name="TextBox 2">
            <a:extLst>
              <a:ext uri="{FF2B5EF4-FFF2-40B4-BE49-F238E27FC236}">
                <a16:creationId xmlns:a16="http://schemas.microsoft.com/office/drawing/2014/main" id="{84AD8CA5-657D-919D-1945-9BEB5FCBC45C}"/>
              </a:ext>
            </a:extLst>
          </p:cNvPr>
          <p:cNvSpPr txBox="1"/>
          <p:nvPr/>
        </p:nvSpPr>
        <p:spPr>
          <a:xfrm>
            <a:off x="9492916" y="2141621"/>
            <a:ext cx="21777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$2B DOD Commons</a:t>
            </a:r>
          </a:p>
        </p:txBody>
      </p:sp>
    </p:spTree>
    <p:extLst>
      <p:ext uri="{BB962C8B-B14F-4D97-AF65-F5344CB8AC3E}">
        <p14:creationId xmlns:p14="http://schemas.microsoft.com/office/powerpoint/2010/main" val="19998722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CHIPS Act: Manufacturing incentives</a:t>
            </a:r>
          </a:p>
          <a:p>
            <a:endParaRPr dirty="0"/>
          </a:p>
        </p:txBody>
      </p:sp>
      <p:pic>
        <p:nvPicPr>
          <p:cNvPr id="3" name="Picture 2">
            <a:extLst>
              <a:ext uri="{FF2B5EF4-FFF2-40B4-BE49-F238E27FC236}">
                <a16:creationId xmlns:a16="http://schemas.microsoft.com/office/drawing/2014/main" id="{6C57D3C8-6B04-68DF-5250-A29B0795723D}"/>
              </a:ext>
            </a:extLst>
          </p:cNvPr>
          <p:cNvPicPr>
            <a:picLocks noChangeAspect="1"/>
          </p:cNvPicPr>
          <p:nvPr/>
        </p:nvPicPr>
        <p:blipFill>
          <a:blip r:embed="rId2"/>
          <a:stretch>
            <a:fillRect/>
          </a:stretch>
        </p:blipFill>
        <p:spPr>
          <a:xfrm>
            <a:off x="529389" y="698929"/>
            <a:ext cx="10964237" cy="6106560"/>
          </a:xfrm>
          <a:prstGeom prst="rect">
            <a:avLst/>
          </a:prstGeom>
        </p:spPr>
      </p:pic>
    </p:spTree>
    <p:extLst>
      <p:ext uri="{BB962C8B-B14F-4D97-AF65-F5344CB8AC3E}">
        <p14:creationId xmlns:p14="http://schemas.microsoft.com/office/powerpoint/2010/main" val="45865123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CHIPS Act Industrial Advisory Committee (IAC)</a:t>
            </a:r>
          </a:p>
          <a:p>
            <a:endParaRPr dirty="0"/>
          </a:p>
        </p:txBody>
      </p:sp>
      <p:pic>
        <p:nvPicPr>
          <p:cNvPr id="4" name="Picture 3">
            <a:extLst>
              <a:ext uri="{FF2B5EF4-FFF2-40B4-BE49-F238E27FC236}">
                <a16:creationId xmlns:a16="http://schemas.microsoft.com/office/drawing/2014/main" id="{855277A6-F00D-EED0-A5E3-4E084A21DF03}"/>
              </a:ext>
            </a:extLst>
          </p:cNvPr>
          <p:cNvPicPr>
            <a:picLocks noChangeAspect="1"/>
          </p:cNvPicPr>
          <p:nvPr/>
        </p:nvPicPr>
        <p:blipFill>
          <a:blip r:embed="rId2"/>
          <a:stretch>
            <a:fillRect/>
          </a:stretch>
        </p:blipFill>
        <p:spPr>
          <a:xfrm>
            <a:off x="854241" y="976119"/>
            <a:ext cx="10302687" cy="5677344"/>
          </a:xfrm>
          <a:prstGeom prst="rect">
            <a:avLst/>
          </a:prstGeom>
        </p:spPr>
      </p:pic>
    </p:spTree>
    <p:extLst>
      <p:ext uri="{BB962C8B-B14F-4D97-AF65-F5344CB8AC3E}">
        <p14:creationId xmlns:p14="http://schemas.microsoft.com/office/powerpoint/2010/main" val="41939402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Global investments in semiconductors</a:t>
            </a:r>
          </a:p>
          <a:p>
            <a:endParaRPr dirty="0"/>
          </a:p>
        </p:txBody>
      </p:sp>
      <p:pic>
        <p:nvPicPr>
          <p:cNvPr id="3" name="Picture 2">
            <a:extLst>
              <a:ext uri="{FF2B5EF4-FFF2-40B4-BE49-F238E27FC236}">
                <a16:creationId xmlns:a16="http://schemas.microsoft.com/office/drawing/2014/main" id="{779F2F8E-B3FC-13ED-76CB-76674C06654C}"/>
              </a:ext>
            </a:extLst>
          </p:cNvPr>
          <p:cNvPicPr>
            <a:picLocks noChangeAspect="1"/>
          </p:cNvPicPr>
          <p:nvPr/>
        </p:nvPicPr>
        <p:blipFill>
          <a:blip r:embed="rId2"/>
          <a:stretch>
            <a:fillRect/>
          </a:stretch>
        </p:blipFill>
        <p:spPr>
          <a:xfrm>
            <a:off x="479319" y="2044700"/>
            <a:ext cx="11284893" cy="2781300"/>
          </a:xfrm>
          <a:prstGeom prst="rect">
            <a:avLst/>
          </a:prstGeom>
        </p:spPr>
      </p:pic>
      <p:sp>
        <p:nvSpPr>
          <p:cNvPr id="4" name="TextBox 3">
            <a:extLst>
              <a:ext uri="{FF2B5EF4-FFF2-40B4-BE49-F238E27FC236}">
                <a16:creationId xmlns:a16="http://schemas.microsoft.com/office/drawing/2014/main" id="{D59015D6-C45A-93F4-A00A-5080124FB665}"/>
              </a:ext>
            </a:extLst>
          </p:cNvPr>
          <p:cNvSpPr txBox="1"/>
          <p:nvPr/>
        </p:nvSpPr>
        <p:spPr>
          <a:xfrm>
            <a:off x="533400" y="650480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Synopsys</a:t>
            </a:r>
          </a:p>
        </p:txBody>
      </p:sp>
    </p:spTree>
    <p:extLst>
      <p:ext uri="{BB962C8B-B14F-4D97-AF65-F5344CB8AC3E}">
        <p14:creationId xmlns:p14="http://schemas.microsoft.com/office/powerpoint/2010/main" val="86181049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Chiplet community: Where can you play?</a:t>
            </a:r>
          </a:p>
          <a:p>
            <a:endParaRPr dirty="0"/>
          </a:p>
        </p:txBody>
      </p:sp>
      <p:sp>
        <p:nvSpPr>
          <p:cNvPr id="2" name="TextBox 1">
            <a:extLst>
              <a:ext uri="{FF2B5EF4-FFF2-40B4-BE49-F238E27FC236}">
                <a16:creationId xmlns:a16="http://schemas.microsoft.com/office/drawing/2014/main" id="{37297253-3D54-A4F0-DEF8-D7D184B2C5DE}"/>
              </a:ext>
            </a:extLst>
          </p:cNvPr>
          <p:cNvSpPr txBox="1"/>
          <p:nvPr/>
        </p:nvSpPr>
        <p:spPr>
          <a:xfrm>
            <a:off x="1293093" y="1058255"/>
            <a:ext cx="3432979" cy="2292664"/>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Domestic supply chain</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and </a:t>
            </a:r>
            <a:r>
              <a:rPr lang="en-US" sz="2400" dirty="0">
                <a:solidFill>
                  <a:srgbClr val="000000"/>
                </a:solidFill>
                <a:latin typeface="+mj-lt"/>
                <a:ea typeface="+mj-ea"/>
                <a:cs typeface="+mj-cs"/>
                <a:sym typeface="Calibri"/>
              </a:rPr>
              <a:t>m</a:t>
            </a:r>
            <a:r>
              <a:rPr kumimoji="0" lang="en-US" sz="2400" b="0" i="0" u="none" strike="noStrike" cap="none" spc="0" normalizeH="0" baseline="0" dirty="0">
                <a:ln>
                  <a:noFill/>
                </a:ln>
                <a:solidFill>
                  <a:srgbClr val="000000"/>
                </a:solidFill>
                <a:effectLst/>
                <a:uFillTx/>
                <a:latin typeface="+mj-lt"/>
                <a:ea typeface="+mj-ea"/>
                <a:cs typeface="+mj-cs"/>
                <a:sym typeface="Calibri"/>
              </a:rPr>
              <a:t>anufacturing</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E2F39E97-C6A4-361C-D33B-EACDBC47D76F}"/>
              </a:ext>
            </a:extLst>
          </p:cNvPr>
          <p:cNvSpPr txBox="1"/>
          <p:nvPr/>
        </p:nvSpPr>
        <p:spPr>
          <a:xfrm>
            <a:off x="7445628" y="4202443"/>
            <a:ext cx="3536219" cy="2247083"/>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Ecosystem</a:t>
            </a:r>
          </a:p>
          <a:p>
            <a:pPr marL="0" marR="0" indent="0" algn="ctr"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Standards, Roadmaps, Open Market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9DB445C5-7EDD-2127-4073-19FABA090373}"/>
              </a:ext>
            </a:extLst>
          </p:cNvPr>
          <p:cNvSpPr txBox="1"/>
          <p:nvPr/>
        </p:nvSpPr>
        <p:spPr>
          <a:xfrm>
            <a:off x="1293093" y="4202443"/>
            <a:ext cx="3432979" cy="2297803"/>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R&amp;D</a:t>
            </a:r>
          </a:p>
          <a:p>
            <a:pPr marL="0" marR="0" indent="0" algn="ctr" defTabSz="457200" rtl="0" fontAlgn="auto" latinLnBrk="0" hangingPunct="0">
              <a:lnSpc>
                <a:spcPct val="100000"/>
              </a:lnSpc>
              <a:spcBef>
                <a:spcPts val="0"/>
              </a:spcBef>
              <a:spcAft>
                <a:spcPts val="0"/>
              </a:spcAft>
              <a:buClrTx/>
              <a:buSzTx/>
              <a:buFontTx/>
              <a:buNone/>
              <a:tabLst/>
            </a:pPr>
            <a:endParaRPr lang="en-US" sz="24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EDA, 3D HI, Co-design</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ED64FFE8-067D-9A68-53F1-791A91D55147}"/>
              </a:ext>
            </a:extLst>
          </p:cNvPr>
          <p:cNvSpPr txBox="1"/>
          <p:nvPr/>
        </p:nvSpPr>
        <p:spPr>
          <a:xfrm>
            <a:off x="7445627" y="1053116"/>
            <a:ext cx="3432979" cy="2297803"/>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Startups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F49EC56-485B-13CF-8EDB-1B550823C5BE}"/>
              </a:ext>
            </a:extLst>
          </p:cNvPr>
          <p:cNvSpPr txBox="1"/>
          <p:nvPr/>
        </p:nvSpPr>
        <p:spPr>
          <a:xfrm>
            <a:off x="3914836" y="2617789"/>
            <a:ext cx="4397188" cy="2322923"/>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Calibri"/>
              </a:rPr>
              <a:t>CHIPS Act</a:t>
            </a:r>
          </a:p>
          <a:p>
            <a:pPr marL="0" marR="0" indent="0" algn="ctr"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chemeClr val="accent5">
                    <a:lumMod val="75000"/>
                  </a:schemeClr>
                </a:solidFill>
                <a:latin typeface="+mj-lt"/>
                <a:ea typeface="+mj-ea"/>
                <a:cs typeface="+mj-cs"/>
                <a:sym typeface="Calibri"/>
              </a:rPr>
              <a:t>NSTC, NAPMP, </a:t>
            </a:r>
          </a:p>
          <a:p>
            <a:pPr marL="0" marR="0" indent="0" algn="ctr" defTabSz="457200" rtl="0" fontAlgn="auto" latinLnBrk="0" hangingPunct="0">
              <a:lnSpc>
                <a:spcPct val="100000"/>
              </a:lnSpc>
              <a:spcBef>
                <a:spcPts val="0"/>
              </a:spcBef>
              <a:spcAft>
                <a:spcPts val="0"/>
              </a:spcAft>
              <a:buClrTx/>
              <a:buSzTx/>
              <a:buFontTx/>
              <a:buNone/>
              <a:tabLst/>
            </a:pPr>
            <a:r>
              <a:rPr lang="en-US" sz="2400" dirty="0" err="1">
                <a:solidFill>
                  <a:schemeClr val="accent5">
                    <a:lumMod val="75000"/>
                  </a:schemeClr>
                </a:solidFill>
                <a:latin typeface="+mj-lt"/>
                <a:ea typeface="+mj-ea"/>
                <a:cs typeface="+mj-cs"/>
                <a:sym typeface="Calibri"/>
              </a:rPr>
              <a:t>Mfg</a:t>
            </a:r>
            <a:r>
              <a:rPr lang="en-US" sz="2400" dirty="0">
                <a:solidFill>
                  <a:schemeClr val="accent5">
                    <a:lumMod val="75000"/>
                  </a:schemeClr>
                </a:solidFill>
                <a:latin typeface="+mj-lt"/>
                <a:ea typeface="+mj-ea"/>
                <a:cs typeface="+mj-cs"/>
                <a:sym typeface="Calibri"/>
              </a:rPr>
              <a:t> USA, DOD Commons</a:t>
            </a:r>
            <a:endParaRPr kumimoji="0" lang="en-US" sz="2400" b="0" i="0" u="none" strike="noStrike" cap="none" spc="0" normalizeH="0" baseline="0" dirty="0">
              <a:ln>
                <a:noFill/>
              </a:ln>
              <a:solidFill>
                <a:schemeClr val="accent5">
                  <a:lumMod val="75000"/>
                </a:schemeClr>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1800" i="1" dirty="0">
                <a:solidFill>
                  <a:srgbClr val="000000"/>
                </a:solidFill>
                <a:latin typeface="+mj-lt"/>
                <a:ea typeface="+mj-ea"/>
                <a:cs typeface="+mj-cs"/>
                <a:sym typeface="Calibri"/>
              </a:rPr>
              <a:t>Incentives, Funding, Prototyping, Infrastructure, Collaboration, Jobs</a:t>
            </a:r>
            <a:endParaRPr kumimoji="0" lang="en-US" sz="1800" b="0" i="1"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4845880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Silicon Catalyst – new </a:t>
            </a:r>
            <a:r>
              <a:rPr lang="en-US" sz="1800" dirty="0"/>
              <a:t>(2015) </a:t>
            </a:r>
            <a:r>
              <a:rPr lang="en-US" dirty="0"/>
              <a:t>semiconductor startup accelerator</a:t>
            </a:r>
          </a:p>
          <a:p>
            <a:endParaRPr dirty="0"/>
          </a:p>
        </p:txBody>
      </p:sp>
      <p:pic>
        <p:nvPicPr>
          <p:cNvPr id="2" name="Picture 1">
            <a:extLst>
              <a:ext uri="{FF2B5EF4-FFF2-40B4-BE49-F238E27FC236}">
                <a16:creationId xmlns:a16="http://schemas.microsoft.com/office/drawing/2014/main" id="{613AE930-A0ED-59EF-5ABA-F7571DC15195}"/>
              </a:ext>
            </a:extLst>
          </p:cNvPr>
          <p:cNvPicPr>
            <a:picLocks noChangeAspect="1"/>
          </p:cNvPicPr>
          <p:nvPr/>
        </p:nvPicPr>
        <p:blipFill>
          <a:blip r:embed="rId2"/>
          <a:stretch>
            <a:fillRect/>
          </a:stretch>
        </p:blipFill>
        <p:spPr>
          <a:xfrm>
            <a:off x="1066800" y="1066800"/>
            <a:ext cx="9776140" cy="4791067"/>
          </a:xfrm>
          <a:prstGeom prst="rect">
            <a:avLst/>
          </a:prstGeom>
        </p:spPr>
      </p:pic>
      <p:sp>
        <p:nvSpPr>
          <p:cNvPr id="3" name="TextBox 2">
            <a:extLst>
              <a:ext uri="{FF2B5EF4-FFF2-40B4-BE49-F238E27FC236}">
                <a16:creationId xmlns:a16="http://schemas.microsoft.com/office/drawing/2014/main" id="{76431E30-6031-22F2-71A9-953F1C348B21}"/>
              </a:ext>
            </a:extLst>
          </p:cNvPr>
          <p:cNvSpPr txBox="1"/>
          <p:nvPr/>
        </p:nvSpPr>
        <p:spPr>
          <a:xfrm>
            <a:off x="1371600" y="1066800"/>
            <a:ext cx="7924800" cy="6762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8803CEC7-3645-83F3-EED7-6EB28D2E986D}"/>
              </a:ext>
            </a:extLst>
          </p:cNvPr>
          <p:cNvSpPr txBox="1"/>
          <p:nvPr/>
        </p:nvSpPr>
        <p:spPr>
          <a:xfrm>
            <a:off x="1524000" y="1743067"/>
            <a:ext cx="2895600" cy="6762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460A74ED-6E75-1CF0-B98A-08C426C42432}"/>
              </a:ext>
            </a:extLst>
          </p:cNvPr>
          <p:cNvSpPr txBox="1"/>
          <p:nvPr/>
        </p:nvSpPr>
        <p:spPr>
          <a:xfrm>
            <a:off x="1554480" y="5297781"/>
            <a:ext cx="2895600" cy="6762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FFF8DEDF-EFDD-9FC4-5046-EE7A13B5568B}"/>
              </a:ext>
            </a:extLst>
          </p:cNvPr>
          <p:cNvSpPr txBox="1"/>
          <p:nvPr/>
        </p:nvSpPr>
        <p:spPr>
          <a:xfrm>
            <a:off x="1706880" y="5324467"/>
            <a:ext cx="2895600" cy="6762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94DD1AC-0AC4-6E89-2054-163F6AD0EECC}"/>
              </a:ext>
            </a:extLst>
          </p:cNvPr>
          <p:cNvSpPr txBox="1"/>
          <p:nvPr/>
        </p:nvSpPr>
        <p:spPr>
          <a:xfrm>
            <a:off x="7543800" y="1819267"/>
            <a:ext cx="2449670" cy="50874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id="{C69A4F0A-323F-4A23-21C2-93B9B0638448}"/>
              </a:ext>
            </a:extLst>
          </p:cNvPr>
          <p:cNvSpPr>
            <a:spLocks noChangeArrowheads="1"/>
          </p:cNvSpPr>
          <p:nvPr/>
        </p:nvSpPr>
        <p:spPr bwMode="auto">
          <a:xfrm>
            <a:off x="229070" y="6541186"/>
            <a:ext cx="1675459" cy="26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algn="ctr" eaLnBrk="0" fontAlgn="base" hangingPunct="0">
              <a:lnSpc>
                <a:spcPct val="107000"/>
              </a:lnSpc>
              <a:spcBef>
                <a:spcPts val="0"/>
              </a:spcBef>
              <a:spcAft>
                <a:spcPts val="800"/>
              </a:spcAft>
            </a:pPr>
            <a:r>
              <a:rPr lang="en-US"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Source: Silicon Catalyst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F0FB8A2-BAFE-5787-06C9-37ADF4BAEA68}"/>
              </a:ext>
            </a:extLst>
          </p:cNvPr>
          <p:cNvSpPr txBox="1"/>
          <p:nvPr/>
        </p:nvSpPr>
        <p:spPr>
          <a:xfrm>
            <a:off x="2590800" y="1066800"/>
            <a:ext cx="7010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149ED3"/>
                </a:solidFill>
                <a:effectLst/>
                <a:uFillTx/>
                <a:latin typeface="+mj-lt"/>
                <a:ea typeface="+mj-ea"/>
                <a:cs typeface="+mj-cs"/>
                <a:sym typeface="Calibri"/>
              </a:rPr>
              <a:t>Over 80 startups – portfolio  &gt;$1.5B valuation, &gt;$400M raised</a:t>
            </a:r>
          </a:p>
        </p:txBody>
      </p:sp>
    </p:spTree>
    <p:extLst>
      <p:ext uri="{BB962C8B-B14F-4D97-AF65-F5344CB8AC3E}">
        <p14:creationId xmlns:p14="http://schemas.microsoft.com/office/powerpoint/2010/main" val="4688164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643F28-67CB-DF23-1D93-3A01FDAD8BBA}"/>
              </a:ext>
            </a:extLst>
          </p:cNvPr>
          <p:cNvSpPr txBox="1"/>
          <p:nvPr/>
        </p:nvSpPr>
        <p:spPr>
          <a:xfrm>
            <a:off x="3886200" y="2286000"/>
            <a:ext cx="3886200" cy="1969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effectLst/>
                <a:uFillTx/>
                <a:latin typeface="Biome" panose="020B0503030204020804" pitchFamily="34" charset="0"/>
                <a:ea typeface="+mj-ea"/>
                <a:cs typeface="Biome" panose="020B0503030204020804" pitchFamily="34" charset="0"/>
                <a:sym typeface="Calibri"/>
              </a:rPr>
              <a:t>Thank you</a:t>
            </a:r>
          </a:p>
          <a:p>
            <a:pPr marL="0" marR="0" indent="0" algn="ctr" defTabSz="457200" rtl="0" fontAlgn="auto" latinLnBrk="0" hangingPunct="0">
              <a:lnSpc>
                <a:spcPct val="100000"/>
              </a:lnSpc>
              <a:spcBef>
                <a:spcPts val="0"/>
              </a:spcBef>
              <a:spcAft>
                <a:spcPts val="0"/>
              </a:spcAft>
              <a:buClrTx/>
              <a:buSzTx/>
              <a:buFontTx/>
              <a:buNone/>
              <a:tabLst/>
            </a:pPr>
            <a:endParaRPr lang="en-US" sz="1800" b="1" dirty="0">
              <a:solidFill>
                <a:srgbClr val="0070C0"/>
              </a:solidFill>
              <a:latin typeface="Biome" panose="020B0503030204020804" pitchFamily="34" charset="0"/>
              <a:ea typeface="+mj-ea"/>
              <a:cs typeface="Biome" panose="020B05030302040208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800" b="1" dirty="0">
              <a:solidFill>
                <a:srgbClr val="0070C0"/>
              </a:solidFill>
              <a:latin typeface="Biome" panose="020B0503030204020804" pitchFamily="34" charset="0"/>
              <a:ea typeface="+mj-ea"/>
              <a:cs typeface="Biome" panose="020B05030302040208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800" b="1" dirty="0">
              <a:solidFill>
                <a:srgbClr val="0070C0"/>
              </a:solidFill>
              <a:latin typeface="Biome" panose="020B0503030204020804" pitchFamily="34" charset="0"/>
              <a:ea typeface="+mj-ea"/>
              <a:cs typeface="Biome" panose="020B05030302040208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US" sz="1800" b="1" dirty="0">
              <a:solidFill>
                <a:srgbClr val="0070C0"/>
              </a:solidFill>
              <a:latin typeface="Biome" panose="020B0503030204020804" pitchFamily="34" charset="0"/>
              <a:ea typeface="+mj-ea"/>
              <a:cs typeface="Biome" panose="020B05030302040208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070C0"/>
                </a:solidFill>
                <a:effectLst/>
                <a:uFillTx/>
                <a:latin typeface="Biome" panose="020B0503030204020804" pitchFamily="34" charset="0"/>
                <a:ea typeface="+mj-ea"/>
                <a:cs typeface="Biome" panose="020B0503030204020804" pitchFamily="34" charset="0"/>
                <a:sym typeface="Calibri"/>
              </a:rPr>
              <a:t>dan@sicatalyst.com</a:t>
            </a:r>
            <a:endParaRPr kumimoji="0" lang="en-US" sz="1800" b="1" i="0" u="none" strike="noStrike" cap="none" spc="0" normalizeH="0" baseline="0" dirty="0">
              <a:ln>
                <a:noFill/>
              </a:ln>
              <a:solidFill>
                <a:srgbClr val="0070C0"/>
              </a:solidFill>
              <a:effectLst/>
              <a:uFillTx/>
              <a:latin typeface="Biome" panose="020B0503030204020804" pitchFamily="34" charset="0"/>
              <a:ea typeface="+mj-ea"/>
              <a:cs typeface="Biome" panose="020B0503030204020804" pitchFamily="34" charset="0"/>
              <a:sym typeface="Calibri"/>
            </a:endParaRPr>
          </a:p>
        </p:txBody>
      </p:sp>
    </p:spTree>
    <p:extLst>
      <p:ext uri="{BB962C8B-B14F-4D97-AF65-F5344CB8AC3E}">
        <p14:creationId xmlns:p14="http://schemas.microsoft.com/office/powerpoint/2010/main" val="40539200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37603" y="736057"/>
            <a:ext cx="3251199" cy="3133707"/>
          </a:xfrm>
          <a:prstGeom prst="rect">
            <a:avLst/>
          </a:prstGeom>
        </p:spPr>
      </p:pic>
      <p:sp>
        <p:nvSpPr>
          <p:cNvPr id="10"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Moore’s Law economic-based prediction</a:t>
            </a:r>
            <a:endParaRPr dirty="0"/>
          </a:p>
        </p:txBody>
      </p:sp>
      <p:sp>
        <p:nvSpPr>
          <p:cNvPr id="3" name="TextBox 2"/>
          <p:cNvSpPr txBox="1"/>
          <p:nvPr/>
        </p:nvSpPr>
        <p:spPr>
          <a:xfrm>
            <a:off x="609600" y="4380757"/>
            <a:ext cx="314960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kern="0" dirty="0">
                <a:solidFill>
                  <a:srgbClr val="000000"/>
                </a:solidFill>
                <a:latin typeface="Calibri"/>
                <a:ea typeface="Calibri"/>
                <a:cs typeface="Calibri"/>
                <a:sym typeface="Calibri"/>
              </a:rPr>
              <a:t>Semiconductor Revenue</a:t>
            </a:r>
          </a:p>
        </p:txBody>
      </p:sp>
      <p:grpSp>
        <p:nvGrpSpPr>
          <p:cNvPr id="8" name="Group 7"/>
          <p:cNvGrpSpPr/>
          <p:nvPr/>
        </p:nvGrpSpPr>
        <p:grpSpPr>
          <a:xfrm>
            <a:off x="4064001" y="1270001"/>
            <a:ext cx="4422588" cy="3949700"/>
            <a:chOff x="2407720" y="1731368"/>
            <a:chExt cx="4276725" cy="4276725"/>
          </a:xfrm>
        </p:grpSpPr>
        <p:sp>
          <p:nvSpPr>
            <p:cNvPr id="11" name="_s4100"/>
            <p:cNvSpPr>
              <a:spLocks noChangeArrowheads="1" noTextEdit="1"/>
            </p:cNvSpPr>
            <p:nvPr/>
          </p:nvSpPr>
          <p:spPr bwMode="auto">
            <a:xfrm>
              <a:off x="3091933" y="1731368"/>
              <a:ext cx="2908300" cy="2908300"/>
            </a:xfrm>
            <a:custGeom>
              <a:avLst/>
              <a:gdLst>
                <a:gd name="G0" fmla="+- -5373952 0 0"/>
                <a:gd name="G1" fmla="+- -7864320 0 0"/>
                <a:gd name="G2" fmla="+- -5373952 0 -7864320"/>
                <a:gd name="G3" fmla="+- 10800 0 0"/>
                <a:gd name="G4" fmla="+- 0 0 -5373952"/>
                <a:gd name="T0" fmla="*/ 360 256 1"/>
                <a:gd name="T1" fmla="*/ 0 256 1"/>
                <a:gd name="G5" fmla="+- G2 T0 T1"/>
                <a:gd name="G6" fmla="?: G2 G2 G5"/>
                <a:gd name="G7" fmla="+- 0 0 G6"/>
                <a:gd name="G8" fmla="+- 7200 0 0"/>
                <a:gd name="G9" fmla="+- 0 0 -7864320"/>
                <a:gd name="G10" fmla="+- 7200 0 2700"/>
                <a:gd name="G11" fmla="cos G10 -5373952"/>
                <a:gd name="G12" fmla="sin G10 -5373952"/>
                <a:gd name="G13" fmla="cos 13500 -5373952"/>
                <a:gd name="G14" fmla="sin 13500 -5373952"/>
                <a:gd name="G15" fmla="+- G11 10800 0"/>
                <a:gd name="G16" fmla="+- G12 10800 0"/>
                <a:gd name="G17" fmla="+- G13 10800 0"/>
                <a:gd name="G18" fmla="+- G14 10800 0"/>
                <a:gd name="G19" fmla="*/ 7200 1 2"/>
                <a:gd name="G20" fmla="+- G19 5400 0"/>
                <a:gd name="G21" fmla="cos G20 -5373952"/>
                <a:gd name="G22" fmla="sin G20 -5373952"/>
                <a:gd name="G23" fmla="+- G21 10800 0"/>
                <a:gd name="G24" fmla="+- G12 G23 G22"/>
                <a:gd name="G25" fmla="+- G22 G23 G11"/>
                <a:gd name="G26" fmla="cos 10800 -5373952"/>
                <a:gd name="G27" fmla="sin 10800 -5373952"/>
                <a:gd name="G28" fmla="cos 7200 -5373952"/>
                <a:gd name="G29" fmla="sin 7200 -5373952"/>
                <a:gd name="G30" fmla="+- G26 10800 0"/>
                <a:gd name="G31" fmla="+- G27 10800 0"/>
                <a:gd name="G32" fmla="+- G28 10800 0"/>
                <a:gd name="G33" fmla="+- G29 10800 0"/>
                <a:gd name="G34" fmla="+- G19 5400 0"/>
                <a:gd name="G35" fmla="cos G34 -7864320"/>
                <a:gd name="G36" fmla="sin G34 -7864320"/>
                <a:gd name="G37" fmla="+/ -7864320 -5373952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739 w 21600"/>
                <a:gd name="T5" fmla="*/ 198 h 21600"/>
                <a:gd name="T6" fmla="*/ 6299 w 21600"/>
                <a:gd name="T7" fmla="*/ 3005 h 21600"/>
                <a:gd name="T8" fmla="*/ 9426 w 21600"/>
                <a:gd name="T9" fmla="*/ 3732 h 21600"/>
                <a:gd name="T10" fmla="*/ 12678 w 21600"/>
                <a:gd name="T11" fmla="*/ -2569 h 21600"/>
                <a:gd name="T12" fmla="*/ 16508 w 21600"/>
                <a:gd name="T13" fmla="*/ 2513 h 21600"/>
                <a:gd name="T14" fmla="*/ 11426 w 21600"/>
                <a:gd name="T15" fmla="*/ 634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802" y="3670"/>
                  </a:moveTo>
                  <a:cubicBezTo>
                    <a:pt x="11470" y="3623"/>
                    <a:pt x="11135" y="3600"/>
                    <a:pt x="10800" y="3600"/>
                  </a:cubicBezTo>
                  <a:cubicBezTo>
                    <a:pt x="9536" y="3599"/>
                    <a:pt x="8294" y="3932"/>
                    <a:pt x="7199" y="4564"/>
                  </a:cubicBezTo>
                  <a:lnTo>
                    <a:pt x="5399" y="1446"/>
                  </a:lnTo>
                  <a:cubicBezTo>
                    <a:pt x="7041" y="499"/>
                    <a:pt x="8904" y="-1"/>
                    <a:pt x="10800" y="0"/>
                  </a:cubicBezTo>
                  <a:cubicBezTo>
                    <a:pt x="11302" y="0"/>
                    <a:pt x="11805" y="35"/>
                    <a:pt x="12303" y="105"/>
                  </a:cubicBezTo>
                  <a:lnTo>
                    <a:pt x="12678" y="-2569"/>
                  </a:lnTo>
                  <a:lnTo>
                    <a:pt x="16508" y="2513"/>
                  </a:lnTo>
                  <a:lnTo>
                    <a:pt x="11426" y="6343"/>
                  </a:lnTo>
                  <a:lnTo>
                    <a:pt x="11802" y="3670"/>
                  </a:lnTo>
                  <a:close/>
                </a:path>
              </a:pathLst>
            </a:custGeom>
            <a:solidFill>
              <a:srgbClr val="0782C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defTabSz="457189" hangingPunct="0"/>
              <a:endParaRPr lang="en-US">
                <a:solidFill>
                  <a:srgbClr val="000000"/>
                </a:solidFill>
                <a:cs typeface="Helvetica"/>
                <a:sym typeface="Calibri"/>
              </a:endParaRPr>
            </a:p>
          </p:txBody>
        </p:sp>
        <p:sp>
          <p:nvSpPr>
            <p:cNvPr id="12" name="_s4101"/>
            <p:cNvSpPr>
              <a:spLocks noChangeArrowheads="1" noTextEdit="1"/>
            </p:cNvSpPr>
            <p:nvPr/>
          </p:nvSpPr>
          <p:spPr bwMode="auto">
            <a:xfrm rot="5400000">
              <a:off x="3776145" y="2415580"/>
              <a:ext cx="2908300" cy="2908300"/>
            </a:xfrm>
            <a:custGeom>
              <a:avLst/>
              <a:gdLst>
                <a:gd name="G0" fmla="+- -5373952 0 0"/>
                <a:gd name="G1" fmla="+- -7864320 0 0"/>
                <a:gd name="G2" fmla="+- -5373952 0 -7864320"/>
                <a:gd name="G3" fmla="+- 10800 0 0"/>
                <a:gd name="G4" fmla="+- 0 0 -5373952"/>
                <a:gd name="T0" fmla="*/ 360 256 1"/>
                <a:gd name="T1" fmla="*/ 0 256 1"/>
                <a:gd name="G5" fmla="+- G2 T0 T1"/>
                <a:gd name="G6" fmla="?: G2 G2 G5"/>
                <a:gd name="G7" fmla="+- 0 0 G6"/>
                <a:gd name="G8" fmla="+- 7200 0 0"/>
                <a:gd name="G9" fmla="+- 0 0 -7864320"/>
                <a:gd name="G10" fmla="+- 7200 0 2700"/>
                <a:gd name="G11" fmla="cos G10 -5373952"/>
                <a:gd name="G12" fmla="sin G10 -5373952"/>
                <a:gd name="G13" fmla="cos 13500 -5373952"/>
                <a:gd name="G14" fmla="sin 13500 -5373952"/>
                <a:gd name="G15" fmla="+- G11 10800 0"/>
                <a:gd name="G16" fmla="+- G12 10800 0"/>
                <a:gd name="G17" fmla="+- G13 10800 0"/>
                <a:gd name="G18" fmla="+- G14 10800 0"/>
                <a:gd name="G19" fmla="*/ 7200 1 2"/>
                <a:gd name="G20" fmla="+- G19 5400 0"/>
                <a:gd name="G21" fmla="cos G20 -5373952"/>
                <a:gd name="G22" fmla="sin G20 -5373952"/>
                <a:gd name="G23" fmla="+- G21 10800 0"/>
                <a:gd name="G24" fmla="+- G12 G23 G22"/>
                <a:gd name="G25" fmla="+- G22 G23 G11"/>
                <a:gd name="G26" fmla="cos 10800 -5373952"/>
                <a:gd name="G27" fmla="sin 10800 -5373952"/>
                <a:gd name="G28" fmla="cos 7200 -5373952"/>
                <a:gd name="G29" fmla="sin 7200 -5373952"/>
                <a:gd name="G30" fmla="+- G26 10800 0"/>
                <a:gd name="G31" fmla="+- G27 10800 0"/>
                <a:gd name="G32" fmla="+- G28 10800 0"/>
                <a:gd name="G33" fmla="+- G29 10800 0"/>
                <a:gd name="G34" fmla="+- G19 5400 0"/>
                <a:gd name="G35" fmla="cos G34 -7864320"/>
                <a:gd name="G36" fmla="sin G34 -7864320"/>
                <a:gd name="G37" fmla="+/ -7864320 -5373952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739 w 21600"/>
                <a:gd name="T5" fmla="*/ 198 h 21600"/>
                <a:gd name="T6" fmla="*/ 6299 w 21600"/>
                <a:gd name="T7" fmla="*/ 3005 h 21600"/>
                <a:gd name="T8" fmla="*/ 9426 w 21600"/>
                <a:gd name="T9" fmla="*/ 3732 h 21600"/>
                <a:gd name="T10" fmla="*/ 12678 w 21600"/>
                <a:gd name="T11" fmla="*/ -2569 h 21600"/>
                <a:gd name="T12" fmla="*/ 16508 w 21600"/>
                <a:gd name="T13" fmla="*/ 2513 h 21600"/>
                <a:gd name="T14" fmla="*/ 11426 w 21600"/>
                <a:gd name="T15" fmla="*/ 634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802" y="3670"/>
                  </a:moveTo>
                  <a:cubicBezTo>
                    <a:pt x="11470" y="3623"/>
                    <a:pt x="11135" y="3600"/>
                    <a:pt x="10800" y="3600"/>
                  </a:cubicBezTo>
                  <a:cubicBezTo>
                    <a:pt x="9536" y="3599"/>
                    <a:pt x="8294" y="3932"/>
                    <a:pt x="7199" y="4564"/>
                  </a:cubicBezTo>
                  <a:lnTo>
                    <a:pt x="5399" y="1446"/>
                  </a:lnTo>
                  <a:cubicBezTo>
                    <a:pt x="7041" y="499"/>
                    <a:pt x="8904" y="-1"/>
                    <a:pt x="10800" y="0"/>
                  </a:cubicBezTo>
                  <a:cubicBezTo>
                    <a:pt x="11302" y="0"/>
                    <a:pt x="11805" y="35"/>
                    <a:pt x="12303" y="105"/>
                  </a:cubicBezTo>
                  <a:lnTo>
                    <a:pt x="12678" y="-2569"/>
                  </a:lnTo>
                  <a:lnTo>
                    <a:pt x="16508" y="2513"/>
                  </a:lnTo>
                  <a:lnTo>
                    <a:pt x="11426" y="6343"/>
                  </a:lnTo>
                  <a:lnTo>
                    <a:pt x="11802" y="3670"/>
                  </a:lnTo>
                  <a:close/>
                </a:path>
              </a:pathLst>
            </a:custGeom>
            <a:solidFill>
              <a:srgbClr val="0782C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defTabSz="457189" hangingPunct="0"/>
              <a:endParaRPr lang="en-US">
                <a:solidFill>
                  <a:srgbClr val="000000"/>
                </a:solidFill>
                <a:cs typeface="Helvetica"/>
                <a:sym typeface="Calibri"/>
              </a:endParaRPr>
            </a:p>
          </p:txBody>
        </p:sp>
        <p:sp>
          <p:nvSpPr>
            <p:cNvPr id="13" name="_s4102"/>
            <p:cNvSpPr>
              <a:spLocks noChangeArrowheads="1" noTextEdit="1"/>
            </p:cNvSpPr>
            <p:nvPr/>
          </p:nvSpPr>
          <p:spPr bwMode="auto">
            <a:xfrm rot="10800000">
              <a:off x="3091933" y="3099793"/>
              <a:ext cx="2908300" cy="2908300"/>
            </a:xfrm>
            <a:custGeom>
              <a:avLst/>
              <a:gdLst>
                <a:gd name="G0" fmla="+- -5373952 0 0"/>
                <a:gd name="G1" fmla="+- -7864320 0 0"/>
                <a:gd name="G2" fmla="+- -5373952 0 -7864320"/>
                <a:gd name="G3" fmla="+- 10800 0 0"/>
                <a:gd name="G4" fmla="+- 0 0 -5373952"/>
                <a:gd name="T0" fmla="*/ 360 256 1"/>
                <a:gd name="T1" fmla="*/ 0 256 1"/>
                <a:gd name="G5" fmla="+- G2 T0 T1"/>
                <a:gd name="G6" fmla="?: G2 G2 G5"/>
                <a:gd name="G7" fmla="+- 0 0 G6"/>
                <a:gd name="G8" fmla="+- 7200 0 0"/>
                <a:gd name="G9" fmla="+- 0 0 -7864320"/>
                <a:gd name="G10" fmla="+- 7200 0 2700"/>
                <a:gd name="G11" fmla="cos G10 -5373952"/>
                <a:gd name="G12" fmla="sin G10 -5373952"/>
                <a:gd name="G13" fmla="cos 13500 -5373952"/>
                <a:gd name="G14" fmla="sin 13500 -5373952"/>
                <a:gd name="G15" fmla="+- G11 10800 0"/>
                <a:gd name="G16" fmla="+- G12 10800 0"/>
                <a:gd name="G17" fmla="+- G13 10800 0"/>
                <a:gd name="G18" fmla="+- G14 10800 0"/>
                <a:gd name="G19" fmla="*/ 7200 1 2"/>
                <a:gd name="G20" fmla="+- G19 5400 0"/>
                <a:gd name="G21" fmla="cos G20 -5373952"/>
                <a:gd name="G22" fmla="sin G20 -5373952"/>
                <a:gd name="G23" fmla="+- G21 10800 0"/>
                <a:gd name="G24" fmla="+- G12 G23 G22"/>
                <a:gd name="G25" fmla="+- G22 G23 G11"/>
                <a:gd name="G26" fmla="cos 10800 -5373952"/>
                <a:gd name="G27" fmla="sin 10800 -5373952"/>
                <a:gd name="G28" fmla="cos 7200 -5373952"/>
                <a:gd name="G29" fmla="sin 7200 -5373952"/>
                <a:gd name="G30" fmla="+- G26 10800 0"/>
                <a:gd name="G31" fmla="+- G27 10800 0"/>
                <a:gd name="G32" fmla="+- G28 10800 0"/>
                <a:gd name="G33" fmla="+- G29 10800 0"/>
                <a:gd name="G34" fmla="+- G19 5400 0"/>
                <a:gd name="G35" fmla="cos G34 -7864320"/>
                <a:gd name="G36" fmla="sin G34 -7864320"/>
                <a:gd name="G37" fmla="+/ -7864320 -5373952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739 w 21600"/>
                <a:gd name="T5" fmla="*/ 198 h 21600"/>
                <a:gd name="T6" fmla="*/ 6299 w 21600"/>
                <a:gd name="T7" fmla="*/ 3005 h 21600"/>
                <a:gd name="T8" fmla="*/ 9426 w 21600"/>
                <a:gd name="T9" fmla="*/ 3732 h 21600"/>
                <a:gd name="T10" fmla="*/ 12678 w 21600"/>
                <a:gd name="T11" fmla="*/ -2569 h 21600"/>
                <a:gd name="T12" fmla="*/ 16508 w 21600"/>
                <a:gd name="T13" fmla="*/ 2513 h 21600"/>
                <a:gd name="T14" fmla="*/ 11426 w 21600"/>
                <a:gd name="T15" fmla="*/ 634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802" y="3670"/>
                  </a:moveTo>
                  <a:cubicBezTo>
                    <a:pt x="11470" y="3623"/>
                    <a:pt x="11135" y="3600"/>
                    <a:pt x="10800" y="3600"/>
                  </a:cubicBezTo>
                  <a:cubicBezTo>
                    <a:pt x="9536" y="3599"/>
                    <a:pt x="8294" y="3932"/>
                    <a:pt x="7199" y="4564"/>
                  </a:cubicBezTo>
                  <a:lnTo>
                    <a:pt x="5399" y="1446"/>
                  </a:lnTo>
                  <a:cubicBezTo>
                    <a:pt x="7041" y="499"/>
                    <a:pt x="8904" y="-1"/>
                    <a:pt x="10800" y="0"/>
                  </a:cubicBezTo>
                  <a:cubicBezTo>
                    <a:pt x="11302" y="0"/>
                    <a:pt x="11805" y="35"/>
                    <a:pt x="12303" y="105"/>
                  </a:cubicBezTo>
                  <a:lnTo>
                    <a:pt x="12678" y="-2569"/>
                  </a:lnTo>
                  <a:lnTo>
                    <a:pt x="16508" y="2513"/>
                  </a:lnTo>
                  <a:lnTo>
                    <a:pt x="11426" y="6343"/>
                  </a:lnTo>
                  <a:lnTo>
                    <a:pt x="11802" y="3670"/>
                  </a:lnTo>
                  <a:close/>
                </a:path>
              </a:pathLst>
            </a:custGeom>
            <a:solidFill>
              <a:srgbClr val="0782C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defTabSz="457189" hangingPunct="0"/>
              <a:endParaRPr lang="en-US">
                <a:solidFill>
                  <a:srgbClr val="000000"/>
                </a:solidFill>
                <a:cs typeface="Helvetica"/>
                <a:sym typeface="Calibri"/>
              </a:endParaRPr>
            </a:p>
          </p:txBody>
        </p:sp>
        <p:sp>
          <p:nvSpPr>
            <p:cNvPr id="14" name="_s4103"/>
            <p:cNvSpPr>
              <a:spLocks noChangeArrowheads="1" noTextEdit="1"/>
            </p:cNvSpPr>
            <p:nvPr/>
          </p:nvSpPr>
          <p:spPr bwMode="auto">
            <a:xfrm rot="16200000">
              <a:off x="2407720" y="2415580"/>
              <a:ext cx="2908300" cy="2908300"/>
            </a:xfrm>
            <a:custGeom>
              <a:avLst/>
              <a:gdLst>
                <a:gd name="G0" fmla="+- -5373952 0 0"/>
                <a:gd name="G1" fmla="+- -7864320 0 0"/>
                <a:gd name="G2" fmla="+- -5373952 0 -7864320"/>
                <a:gd name="G3" fmla="+- 10800 0 0"/>
                <a:gd name="G4" fmla="+- 0 0 -5373952"/>
                <a:gd name="T0" fmla="*/ 360 256 1"/>
                <a:gd name="T1" fmla="*/ 0 256 1"/>
                <a:gd name="G5" fmla="+- G2 T0 T1"/>
                <a:gd name="G6" fmla="?: G2 G2 G5"/>
                <a:gd name="G7" fmla="+- 0 0 G6"/>
                <a:gd name="G8" fmla="+- 7200 0 0"/>
                <a:gd name="G9" fmla="+- 0 0 -7864320"/>
                <a:gd name="G10" fmla="+- 7200 0 2700"/>
                <a:gd name="G11" fmla="cos G10 -5373952"/>
                <a:gd name="G12" fmla="sin G10 -5373952"/>
                <a:gd name="G13" fmla="cos 13500 -5373952"/>
                <a:gd name="G14" fmla="sin 13500 -5373952"/>
                <a:gd name="G15" fmla="+- G11 10800 0"/>
                <a:gd name="G16" fmla="+- G12 10800 0"/>
                <a:gd name="G17" fmla="+- G13 10800 0"/>
                <a:gd name="G18" fmla="+- G14 10800 0"/>
                <a:gd name="G19" fmla="*/ 7200 1 2"/>
                <a:gd name="G20" fmla="+- G19 5400 0"/>
                <a:gd name="G21" fmla="cos G20 -5373952"/>
                <a:gd name="G22" fmla="sin G20 -5373952"/>
                <a:gd name="G23" fmla="+- G21 10800 0"/>
                <a:gd name="G24" fmla="+- G12 G23 G22"/>
                <a:gd name="G25" fmla="+- G22 G23 G11"/>
                <a:gd name="G26" fmla="cos 10800 -5373952"/>
                <a:gd name="G27" fmla="sin 10800 -5373952"/>
                <a:gd name="G28" fmla="cos 7200 -5373952"/>
                <a:gd name="G29" fmla="sin 7200 -5373952"/>
                <a:gd name="G30" fmla="+- G26 10800 0"/>
                <a:gd name="G31" fmla="+- G27 10800 0"/>
                <a:gd name="G32" fmla="+- G28 10800 0"/>
                <a:gd name="G33" fmla="+- G29 10800 0"/>
                <a:gd name="G34" fmla="+- G19 5400 0"/>
                <a:gd name="G35" fmla="cos G34 -7864320"/>
                <a:gd name="G36" fmla="sin G34 -7864320"/>
                <a:gd name="G37" fmla="+/ -7864320 -5373952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739 w 21600"/>
                <a:gd name="T5" fmla="*/ 198 h 21600"/>
                <a:gd name="T6" fmla="*/ 6299 w 21600"/>
                <a:gd name="T7" fmla="*/ 3005 h 21600"/>
                <a:gd name="T8" fmla="*/ 9426 w 21600"/>
                <a:gd name="T9" fmla="*/ 3732 h 21600"/>
                <a:gd name="T10" fmla="*/ 12678 w 21600"/>
                <a:gd name="T11" fmla="*/ -2569 h 21600"/>
                <a:gd name="T12" fmla="*/ 16508 w 21600"/>
                <a:gd name="T13" fmla="*/ 2513 h 21600"/>
                <a:gd name="T14" fmla="*/ 11426 w 21600"/>
                <a:gd name="T15" fmla="*/ 634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802" y="3670"/>
                  </a:moveTo>
                  <a:cubicBezTo>
                    <a:pt x="11470" y="3623"/>
                    <a:pt x="11135" y="3600"/>
                    <a:pt x="10800" y="3600"/>
                  </a:cubicBezTo>
                  <a:cubicBezTo>
                    <a:pt x="9536" y="3599"/>
                    <a:pt x="8294" y="3932"/>
                    <a:pt x="7199" y="4564"/>
                  </a:cubicBezTo>
                  <a:lnTo>
                    <a:pt x="5399" y="1446"/>
                  </a:lnTo>
                  <a:cubicBezTo>
                    <a:pt x="7041" y="499"/>
                    <a:pt x="8904" y="-1"/>
                    <a:pt x="10800" y="0"/>
                  </a:cubicBezTo>
                  <a:cubicBezTo>
                    <a:pt x="11302" y="0"/>
                    <a:pt x="11805" y="35"/>
                    <a:pt x="12303" y="105"/>
                  </a:cubicBezTo>
                  <a:lnTo>
                    <a:pt x="12678" y="-2569"/>
                  </a:lnTo>
                  <a:lnTo>
                    <a:pt x="16508" y="2513"/>
                  </a:lnTo>
                  <a:lnTo>
                    <a:pt x="11426" y="6343"/>
                  </a:lnTo>
                  <a:lnTo>
                    <a:pt x="11802" y="3670"/>
                  </a:lnTo>
                  <a:close/>
                </a:path>
              </a:pathLst>
            </a:custGeom>
            <a:solidFill>
              <a:srgbClr val="0782C5"/>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defTabSz="457189" hangingPunct="0"/>
              <a:endParaRPr lang="en-US">
                <a:solidFill>
                  <a:srgbClr val="000000"/>
                </a:solidFill>
                <a:cs typeface="Helvetica"/>
                <a:sym typeface="Calibri"/>
              </a:endParaRPr>
            </a:p>
          </p:txBody>
        </p:sp>
        <p:sp>
          <p:nvSpPr>
            <p:cNvPr id="15" name="_s4104"/>
            <p:cNvSpPr>
              <a:spLocks noChangeArrowheads="1"/>
            </p:cNvSpPr>
            <p:nvPr/>
          </p:nvSpPr>
          <p:spPr bwMode="auto">
            <a:xfrm>
              <a:off x="5320783" y="1998068"/>
              <a:ext cx="1095375"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algn="ctr"/>
              <a:r>
                <a:rPr lang="en-US" sz="1600" dirty="0">
                  <a:solidFill>
                    <a:srgbClr val="000000"/>
                  </a:solidFill>
                  <a:latin typeface="Calibri" panose="020F0502020204030204" pitchFamily="34" charset="0"/>
                  <a:cs typeface="Calibri" panose="020F0502020204030204" pitchFamily="34" charset="0"/>
                  <a:sym typeface="Calibri"/>
                </a:rPr>
                <a:t>Lower </a:t>
              </a:r>
            </a:p>
            <a:p>
              <a:pPr algn="ctr"/>
              <a:r>
                <a:rPr lang="en-US" sz="1600" dirty="0">
                  <a:solidFill>
                    <a:srgbClr val="000000"/>
                  </a:solidFill>
                  <a:latin typeface="Calibri" panose="020F0502020204030204" pitchFamily="34" charset="0"/>
                  <a:cs typeface="Calibri" panose="020F0502020204030204" pitchFamily="34" charset="0"/>
                  <a:sym typeface="Calibri"/>
                </a:rPr>
                <a:t>cost/function</a:t>
              </a:r>
            </a:p>
          </p:txBody>
        </p:sp>
        <p:sp>
          <p:nvSpPr>
            <p:cNvPr id="16" name="_s4105"/>
            <p:cNvSpPr>
              <a:spLocks noChangeArrowheads="1"/>
            </p:cNvSpPr>
            <p:nvPr/>
          </p:nvSpPr>
          <p:spPr bwMode="auto">
            <a:xfrm>
              <a:off x="5452546" y="4776190"/>
              <a:ext cx="1095375"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algn="ctr"/>
              <a:r>
                <a:rPr lang="en-US" sz="1600" dirty="0">
                  <a:solidFill>
                    <a:srgbClr val="000000"/>
                  </a:solidFill>
                  <a:latin typeface="Calibri" panose="020F0502020204030204" pitchFamily="34" charset="0"/>
                  <a:cs typeface="Calibri" panose="020F0502020204030204" pitchFamily="34" charset="0"/>
                  <a:sym typeface="Calibri"/>
                </a:rPr>
                <a:t>Expanding </a:t>
              </a:r>
              <a:br>
                <a:rPr lang="en-US" sz="1600" dirty="0">
                  <a:solidFill>
                    <a:srgbClr val="000000"/>
                  </a:solidFill>
                  <a:latin typeface="Calibri" panose="020F0502020204030204" pitchFamily="34" charset="0"/>
                  <a:cs typeface="Calibri" panose="020F0502020204030204" pitchFamily="34" charset="0"/>
                  <a:sym typeface="Calibri"/>
                </a:rPr>
              </a:br>
              <a:r>
                <a:rPr lang="en-US" sz="1600" dirty="0">
                  <a:solidFill>
                    <a:srgbClr val="000000"/>
                  </a:solidFill>
                  <a:latin typeface="Calibri" panose="020F0502020204030204" pitchFamily="34" charset="0"/>
                  <a:cs typeface="Calibri" panose="020F0502020204030204" pitchFamily="34" charset="0"/>
                  <a:sym typeface="Calibri"/>
                </a:rPr>
                <a:t>applications</a:t>
              </a:r>
              <a:br>
                <a:rPr lang="en-US" sz="1600" dirty="0">
                  <a:solidFill>
                    <a:srgbClr val="000000"/>
                  </a:solidFill>
                  <a:latin typeface="Calibri" panose="020F0502020204030204" pitchFamily="34" charset="0"/>
                  <a:cs typeface="Calibri" panose="020F0502020204030204" pitchFamily="34" charset="0"/>
                  <a:sym typeface="Calibri"/>
                </a:rPr>
              </a:br>
              <a:r>
                <a:rPr lang="en-US" sz="1600" dirty="0">
                  <a:solidFill>
                    <a:srgbClr val="000000"/>
                  </a:solidFill>
                  <a:latin typeface="Calibri" panose="020F0502020204030204" pitchFamily="34" charset="0"/>
                  <a:cs typeface="Calibri" panose="020F0502020204030204" pitchFamily="34" charset="0"/>
                  <a:sym typeface="Calibri"/>
                </a:rPr>
                <a:t>(more silicon)</a:t>
              </a:r>
            </a:p>
          </p:txBody>
        </p:sp>
        <p:sp>
          <p:nvSpPr>
            <p:cNvPr id="17" name="_s4106"/>
            <p:cNvSpPr>
              <a:spLocks noChangeArrowheads="1"/>
            </p:cNvSpPr>
            <p:nvPr/>
          </p:nvSpPr>
          <p:spPr bwMode="auto">
            <a:xfrm>
              <a:off x="2674420" y="1999655"/>
              <a:ext cx="1095375"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algn="ctr"/>
              <a:r>
                <a:rPr lang="en-US" sz="1600" dirty="0">
                  <a:solidFill>
                    <a:srgbClr val="000000"/>
                  </a:solidFill>
                  <a:latin typeface="Calibri" panose="020F0502020204030204" pitchFamily="34" charset="0"/>
                  <a:cs typeface="Calibri" panose="020F0502020204030204" pitchFamily="34" charset="0"/>
                  <a:sym typeface="Calibri"/>
                </a:rPr>
                <a:t> More R&amp;D </a:t>
              </a:r>
              <a:br>
                <a:rPr lang="en-US" sz="1600" dirty="0">
                  <a:solidFill>
                    <a:srgbClr val="000000"/>
                  </a:solidFill>
                  <a:latin typeface="Calibri" panose="020F0502020204030204" pitchFamily="34" charset="0"/>
                  <a:cs typeface="Calibri" panose="020F0502020204030204" pitchFamily="34" charset="0"/>
                  <a:sym typeface="Calibri"/>
                </a:rPr>
              </a:br>
              <a:r>
                <a:rPr lang="en-US" sz="1600" dirty="0">
                  <a:solidFill>
                    <a:srgbClr val="000000"/>
                  </a:solidFill>
                  <a:latin typeface="Calibri" panose="020F0502020204030204" pitchFamily="34" charset="0"/>
                  <a:cs typeface="Calibri" panose="020F0502020204030204" pitchFamily="34" charset="0"/>
                  <a:sym typeface="Calibri"/>
                </a:rPr>
                <a:t>(innovation)</a:t>
              </a:r>
            </a:p>
          </p:txBody>
        </p:sp>
        <p:sp>
          <p:nvSpPr>
            <p:cNvPr id="18" name="_s4107"/>
            <p:cNvSpPr>
              <a:spLocks noChangeArrowheads="1"/>
            </p:cNvSpPr>
            <p:nvPr/>
          </p:nvSpPr>
          <p:spPr bwMode="auto">
            <a:xfrm>
              <a:off x="2571619" y="4775881"/>
              <a:ext cx="1095375"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algn="ctr"/>
              <a:r>
                <a:rPr lang="en-US" sz="1600">
                  <a:solidFill>
                    <a:srgbClr val="000000"/>
                  </a:solidFill>
                  <a:latin typeface="Calibri" panose="020F0502020204030204" pitchFamily="34" charset="0"/>
                  <a:cs typeface="Calibri" panose="020F0502020204030204" pitchFamily="34" charset="0"/>
                  <a:sym typeface="Calibri"/>
                </a:rPr>
                <a:t>Increasing</a:t>
              </a:r>
              <a:br>
                <a:rPr lang="en-US" sz="1600">
                  <a:solidFill>
                    <a:srgbClr val="000000"/>
                  </a:solidFill>
                  <a:latin typeface="Calibri" panose="020F0502020204030204" pitchFamily="34" charset="0"/>
                  <a:cs typeface="Calibri" panose="020F0502020204030204" pitchFamily="34" charset="0"/>
                  <a:sym typeface="Calibri"/>
                </a:rPr>
              </a:br>
              <a:r>
                <a:rPr lang="en-US" sz="1600">
                  <a:solidFill>
                    <a:srgbClr val="000000"/>
                  </a:solidFill>
                  <a:latin typeface="Calibri" panose="020F0502020204030204" pitchFamily="34" charset="0"/>
                  <a:cs typeface="Calibri" panose="020F0502020204030204" pitchFamily="34" charset="0"/>
                  <a:sym typeface="Calibri"/>
                </a:rPr>
                <a:t>semiconductor </a:t>
              </a:r>
              <a:br>
                <a:rPr lang="en-US" sz="1600">
                  <a:solidFill>
                    <a:srgbClr val="000000"/>
                  </a:solidFill>
                  <a:latin typeface="Calibri" panose="020F0502020204030204" pitchFamily="34" charset="0"/>
                  <a:cs typeface="Calibri" panose="020F0502020204030204" pitchFamily="34" charset="0"/>
                  <a:sym typeface="Calibri"/>
                </a:rPr>
              </a:br>
              <a:r>
                <a:rPr lang="en-US" sz="1600">
                  <a:solidFill>
                    <a:srgbClr val="000000"/>
                  </a:solidFill>
                  <a:latin typeface="Calibri" panose="020F0502020204030204" pitchFamily="34" charset="0"/>
                  <a:cs typeface="Calibri" panose="020F0502020204030204" pitchFamily="34" charset="0"/>
                  <a:sym typeface="Calibri"/>
                </a:rPr>
                <a:t>revenue</a:t>
              </a:r>
            </a:p>
          </p:txBody>
        </p:sp>
        <p:sp>
          <p:nvSpPr>
            <p:cNvPr id="19" name="Text Box 13"/>
            <p:cNvSpPr txBox="1">
              <a:spLocks noChangeArrowheads="1"/>
            </p:cNvSpPr>
            <p:nvPr/>
          </p:nvSpPr>
          <p:spPr bwMode="auto">
            <a:xfrm>
              <a:off x="3839012" y="3217723"/>
              <a:ext cx="1447801" cy="1133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Segoe UI Ligh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Segoe UI Ligh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Segoe UI Ligh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Segoe UI Ligh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Segoe UI Light" pitchFamily="34" charset="0"/>
                  <a:ea typeface="MS PGothic" pitchFamily="34" charset="-128"/>
                  <a:cs typeface="+mn-cs"/>
                </a:defRPr>
              </a:lvl5pPr>
              <a:lvl6pPr marL="2286000" algn="l" defTabSz="914400" rtl="0" eaLnBrk="1" latinLnBrk="0" hangingPunct="1">
                <a:defRPr kern="1200">
                  <a:solidFill>
                    <a:schemeClr val="tx1"/>
                  </a:solidFill>
                  <a:latin typeface="Segoe UI Light" pitchFamily="34" charset="0"/>
                  <a:ea typeface="MS PGothic" pitchFamily="34" charset="-128"/>
                  <a:cs typeface="+mn-cs"/>
                </a:defRPr>
              </a:lvl6pPr>
              <a:lvl7pPr marL="2743200" algn="l" defTabSz="914400" rtl="0" eaLnBrk="1" latinLnBrk="0" hangingPunct="1">
                <a:defRPr kern="1200">
                  <a:solidFill>
                    <a:schemeClr val="tx1"/>
                  </a:solidFill>
                  <a:latin typeface="Segoe UI Light" pitchFamily="34" charset="0"/>
                  <a:ea typeface="MS PGothic" pitchFamily="34" charset="-128"/>
                  <a:cs typeface="+mn-cs"/>
                </a:defRPr>
              </a:lvl7pPr>
              <a:lvl8pPr marL="3200400" algn="l" defTabSz="914400" rtl="0" eaLnBrk="1" latinLnBrk="0" hangingPunct="1">
                <a:defRPr kern="1200">
                  <a:solidFill>
                    <a:schemeClr val="tx1"/>
                  </a:solidFill>
                  <a:latin typeface="Segoe UI Light" pitchFamily="34" charset="0"/>
                  <a:ea typeface="MS PGothic" pitchFamily="34" charset="-128"/>
                  <a:cs typeface="+mn-cs"/>
                </a:defRPr>
              </a:lvl8pPr>
              <a:lvl9pPr marL="3657600" algn="l" defTabSz="914400" rtl="0" eaLnBrk="1" latinLnBrk="0" hangingPunct="1">
                <a:defRPr kern="1200">
                  <a:solidFill>
                    <a:schemeClr val="tx1"/>
                  </a:solidFill>
                  <a:latin typeface="Segoe UI Light" pitchFamily="34" charset="0"/>
                  <a:ea typeface="MS PGothic" pitchFamily="34" charset="-128"/>
                  <a:cs typeface="+mn-cs"/>
                </a:defRPr>
              </a:lvl9pPr>
            </a:lstStyle>
            <a:p>
              <a:pPr algn="ctr">
                <a:spcBef>
                  <a:spcPct val="50000"/>
                </a:spcBef>
              </a:pPr>
              <a:r>
                <a:rPr lang="en-US" sz="6000" b="1" dirty="0">
                  <a:solidFill>
                    <a:srgbClr val="000000"/>
                  </a:solidFill>
                  <a:latin typeface="Calibri" panose="020F0502020204030204" pitchFamily="34" charset="0"/>
                  <a:cs typeface="Calibri" panose="020F0502020204030204" pitchFamily="34" charset="0"/>
                  <a:sym typeface="Calibri"/>
                </a:rPr>
                <a:t>$’s</a:t>
              </a:r>
            </a:p>
          </p:txBody>
        </p:sp>
      </p:grpSp>
      <p:sp>
        <p:nvSpPr>
          <p:cNvPr id="20" name="TextBox 19"/>
          <p:cNvSpPr txBox="1"/>
          <p:nvPr/>
        </p:nvSpPr>
        <p:spPr>
          <a:xfrm>
            <a:off x="533400" y="956848"/>
            <a:ext cx="314960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sz="1600" kern="0" dirty="0">
                <a:solidFill>
                  <a:srgbClr val="000000"/>
                </a:solidFill>
                <a:latin typeface="Calibri"/>
                <a:ea typeface="Calibri"/>
                <a:cs typeface="Calibri"/>
                <a:sym typeface="Calibri"/>
              </a:rPr>
              <a:t>Transistors on a Chip</a:t>
            </a:r>
          </a:p>
        </p:txBody>
      </p:sp>
      <p:pic>
        <p:nvPicPr>
          <p:cNvPr id="5" name="Picture 4"/>
          <p:cNvPicPr>
            <a:picLocks noChangeAspect="1"/>
          </p:cNvPicPr>
          <p:nvPr/>
        </p:nvPicPr>
        <p:blipFill>
          <a:blip r:embed="rId3"/>
          <a:stretch>
            <a:fillRect/>
          </a:stretch>
        </p:blipFill>
        <p:spPr>
          <a:xfrm>
            <a:off x="7483635" y="5105400"/>
            <a:ext cx="1530773" cy="1068295"/>
          </a:xfrm>
          <a:prstGeom prst="rect">
            <a:avLst/>
          </a:prstGeom>
        </p:spPr>
      </p:pic>
      <p:pic>
        <p:nvPicPr>
          <p:cNvPr id="21" name="Picture 20"/>
          <p:cNvPicPr>
            <a:picLocks noChangeAspect="1"/>
          </p:cNvPicPr>
          <p:nvPr/>
        </p:nvPicPr>
        <p:blipFill>
          <a:blip r:embed="rId4"/>
          <a:stretch>
            <a:fillRect/>
          </a:stretch>
        </p:blipFill>
        <p:spPr>
          <a:xfrm>
            <a:off x="8626635" y="4610100"/>
            <a:ext cx="494604" cy="723900"/>
          </a:xfrm>
          <a:prstGeom prst="rect">
            <a:avLst/>
          </a:prstGeom>
        </p:spPr>
      </p:pic>
      <p:pic>
        <p:nvPicPr>
          <p:cNvPr id="22" name="Picture 21"/>
          <p:cNvPicPr>
            <a:picLocks noChangeAspect="1"/>
          </p:cNvPicPr>
          <p:nvPr/>
        </p:nvPicPr>
        <p:blipFill>
          <a:blip r:embed="rId5"/>
          <a:stretch>
            <a:fillRect/>
          </a:stretch>
        </p:blipFill>
        <p:spPr>
          <a:xfrm>
            <a:off x="6128476" y="5692585"/>
            <a:ext cx="1205691" cy="881531"/>
          </a:xfrm>
          <a:prstGeom prst="rect">
            <a:avLst/>
          </a:prstGeom>
        </p:spPr>
      </p:pic>
      <p:pic>
        <p:nvPicPr>
          <p:cNvPr id="24" name="Picture 23">
            <a:extLst>
              <a:ext uri="{FF2B5EF4-FFF2-40B4-BE49-F238E27FC236}">
                <a16:creationId xmlns:a16="http://schemas.microsoft.com/office/drawing/2014/main" id="{643D6CD2-ECE7-F653-177F-8E403B9AC453}"/>
              </a:ext>
            </a:extLst>
          </p:cNvPr>
          <p:cNvPicPr>
            <a:picLocks noChangeAspect="1"/>
          </p:cNvPicPr>
          <p:nvPr/>
        </p:nvPicPr>
        <p:blipFill>
          <a:blip r:embed="rId6"/>
          <a:stretch>
            <a:fillRect/>
          </a:stretch>
        </p:blipFill>
        <p:spPr>
          <a:xfrm>
            <a:off x="228600" y="4800600"/>
            <a:ext cx="3886200" cy="1802933"/>
          </a:xfrm>
          <a:prstGeom prst="rect">
            <a:avLst/>
          </a:prstGeom>
        </p:spPr>
      </p:pic>
      <p:pic>
        <p:nvPicPr>
          <p:cNvPr id="25" name="Picture 24">
            <a:extLst>
              <a:ext uri="{FF2B5EF4-FFF2-40B4-BE49-F238E27FC236}">
                <a16:creationId xmlns:a16="http://schemas.microsoft.com/office/drawing/2014/main" id="{67B722A6-E154-6D4D-EF81-AA8409F62FC2}"/>
              </a:ext>
            </a:extLst>
          </p:cNvPr>
          <p:cNvPicPr>
            <a:picLocks noChangeAspect="1"/>
          </p:cNvPicPr>
          <p:nvPr/>
        </p:nvPicPr>
        <p:blipFill>
          <a:blip r:embed="rId7"/>
          <a:stretch>
            <a:fillRect/>
          </a:stretch>
        </p:blipFill>
        <p:spPr>
          <a:xfrm>
            <a:off x="9355159" y="4267200"/>
            <a:ext cx="414802" cy="474486"/>
          </a:xfrm>
          <a:prstGeom prst="rect">
            <a:avLst/>
          </a:prstGeom>
        </p:spPr>
      </p:pic>
      <p:pic>
        <p:nvPicPr>
          <p:cNvPr id="26" name="Picture 25">
            <a:extLst>
              <a:ext uri="{FF2B5EF4-FFF2-40B4-BE49-F238E27FC236}">
                <a16:creationId xmlns:a16="http://schemas.microsoft.com/office/drawing/2014/main" id="{1E5DB093-B2F2-2268-188C-DD9CDCD7D652}"/>
              </a:ext>
            </a:extLst>
          </p:cNvPr>
          <p:cNvPicPr>
            <a:picLocks noChangeAspect="1"/>
          </p:cNvPicPr>
          <p:nvPr/>
        </p:nvPicPr>
        <p:blipFill>
          <a:blip r:embed="rId8"/>
          <a:stretch>
            <a:fillRect/>
          </a:stretch>
        </p:blipFill>
        <p:spPr>
          <a:xfrm>
            <a:off x="152400" y="1295400"/>
            <a:ext cx="3595084" cy="2316748"/>
          </a:xfrm>
          <a:prstGeom prst="rect">
            <a:avLst/>
          </a:prstGeom>
        </p:spPr>
      </p:pic>
      <p:sp>
        <p:nvSpPr>
          <p:cNvPr id="28" name="TextBox 27">
            <a:extLst>
              <a:ext uri="{FF2B5EF4-FFF2-40B4-BE49-F238E27FC236}">
                <a16:creationId xmlns:a16="http://schemas.microsoft.com/office/drawing/2014/main" id="{199E86A4-3FFB-6D90-69A1-F63D2BDAFC5D}"/>
              </a:ext>
            </a:extLst>
          </p:cNvPr>
          <p:cNvSpPr txBox="1"/>
          <p:nvPr/>
        </p:nvSpPr>
        <p:spPr>
          <a:xfrm>
            <a:off x="-110517" y="3677815"/>
            <a:ext cx="1440233" cy="217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eaLnBrk="0" fontAlgn="base" hangingPunct="0">
              <a:lnSpc>
                <a:spcPct val="107000"/>
              </a:lnSpc>
              <a:spcBef>
                <a:spcPts val="0"/>
              </a:spcBef>
              <a:spcAft>
                <a:spcPts val="800"/>
              </a:spcAft>
            </a:pPr>
            <a:r>
              <a:rPr lang="en-US" sz="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Source: </a:t>
            </a:r>
            <a:r>
              <a:rPr lang="en-US" sz="800" dirty="0">
                <a:solidFill>
                  <a:srgbClr val="000000"/>
                </a:solidFill>
                <a:latin typeface="Arial" panose="020B0604020202020204" pitchFamily="34" charset="0"/>
                <a:ea typeface="Calibri" panose="020F0502020204030204" pitchFamily="34" charset="0"/>
                <a:cs typeface="Times New Roman" panose="02020603050405020304" pitchFamily="18" charset="0"/>
              </a:rPr>
              <a:t>Wikipedia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06BED329-88A5-DB9A-704E-5CF7C8666356}"/>
              </a:ext>
            </a:extLst>
          </p:cNvPr>
          <p:cNvSpPr txBox="1"/>
          <p:nvPr/>
        </p:nvSpPr>
        <p:spPr>
          <a:xfrm>
            <a:off x="-203200" y="6604000"/>
            <a:ext cx="1440233" cy="2174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eaLnBrk="0" fontAlgn="base" hangingPunct="0">
              <a:lnSpc>
                <a:spcPct val="107000"/>
              </a:lnSpc>
              <a:spcBef>
                <a:spcPts val="0"/>
              </a:spcBef>
              <a:spcAft>
                <a:spcPts val="800"/>
              </a:spcAft>
            </a:pPr>
            <a:r>
              <a:rPr lang="en-US" sz="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Source: </a:t>
            </a:r>
            <a:r>
              <a:rPr lang="en-US" sz="800" dirty="0">
                <a:solidFill>
                  <a:srgbClr val="000000"/>
                </a:solidFill>
                <a:latin typeface="Arial" panose="020B0604020202020204" pitchFamily="34" charset="0"/>
                <a:ea typeface="Calibri" panose="020F0502020204030204" pitchFamily="34" charset="0"/>
                <a:cs typeface="Times New Roman" panose="02020603050405020304" pitchFamily="18" charset="0"/>
              </a:rPr>
              <a:t>WSTS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C56B70D-8CE6-3D7F-0BC2-AB56B7316C83}"/>
              </a:ext>
            </a:extLst>
          </p:cNvPr>
          <p:cNvPicPr>
            <a:picLocks noChangeAspect="1"/>
          </p:cNvPicPr>
          <p:nvPr/>
        </p:nvPicPr>
        <p:blipFill>
          <a:blip r:embed="rId9"/>
          <a:stretch>
            <a:fillRect/>
          </a:stretch>
        </p:blipFill>
        <p:spPr>
          <a:xfrm>
            <a:off x="9127789" y="4816638"/>
            <a:ext cx="3034251" cy="1994367"/>
          </a:xfrm>
          <a:prstGeom prst="rect">
            <a:avLst/>
          </a:prstGeom>
        </p:spPr>
      </p:pic>
    </p:spTree>
    <p:extLst>
      <p:ext uri="{BB962C8B-B14F-4D97-AF65-F5344CB8AC3E}">
        <p14:creationId xmlns:p14="http://schemas.microsoft.com/office/powerpoint/2010/main" val="314898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1118362" cy="552221"/>
          </a:xfrm>
          <a:prstGeom prst="rect">
            <a:avLst/>
          </a:prstGeom>
        </p:spPr>
        <p:txBody>
          <a:bodyPr>
            <a:normAutofit fontScale="92500"/>
          </a:bodyPr>
          <a:lstStyle>
            <a:lvl1pPr defTabSz="443484">
              <a:defRPr sz="2716"/>
            </a:lvl1pPr>
          </a:lstStyle>
          <a:p>
            <a:r>
              <a:rPr lang="en-US" dirty="0"/>
              <a:t>From U.S. startups and venture capital to geographic dispersion and consolidation</a:t>
            </a:r>
          </a:p>
          <a:p>
            <a:endParaRPr dirty="0"/>
          </a:p>
        </p:txBody>
      </p:sp>
      <p:sp>
        <p:nvSpPr>
          <p:cNvPr id="6" name="Shape 349"/>
          <p:cNvSpPr/>
          <p:nvPr/>
        </p:nvSpPr>
        <p:spPr>
          <a:xfrm>
            <a:off x="3383409" y="4131525"/>
            <a:ext cx="2276699" cy="291900"/>
          </a:xfrm>
          <a:prstGeom prst="rect">
            <a:avLst/>
          </a:prstGeom>
          <a:solidFill>
            <a:schemeClr val="lt1"/>
          </a:solidFill>
          <a:ln>
            <a:noFill/>
          </a:ln>
        </p:spPr>
        <p:txBody>
          <a:bodyPr lIns="91423" tIns="45699" rIns="91423" bIns="45699" anchor="ctr" anchorCtr="0">
            <a:noAutofit/>
          </a:bodyPr>
          <a:lstStyle/>
          <a:p>
            <a:pPr algn="ctr"/>
            <a:endParaRPr>
              <a:solidFill>
                <a:schemeClr val="lt1"/>
              </a:solidFill>
              <a:latin typeface="Quattrocento Sans"/>
              <a:ea typeface="Quattrocento Sans"/>
              <a:cs typeface="Quattrocento Sans"/>
              <a:sym typeface="Quattrocento Sans"/>
            </a:endParaRPr>
          </a:p>
        </p:txBody>
      </p:sp>
      <p:sp>
        <p:nvSpPr>
          <p:cNvPr id="14" name="Title 1"/>
          <p:cNvSpPr txBox="1">
            <a:spLocks/>
          </p:cNvSpPr>
          <p:nvPr/>
        </p:nvSpPr>
        <p:spPr bwMode="auto">
          <a:xfrm>
            <a:off x="2435411" y="5842170"/>
            <a:ext cx="8229600" cy="5143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kern="1200">
                <a:solidFill>
                  <a:schemeClr val="tx1">
                    <a:lumMod val="65000"/>
                    <a:lumOff val="35000"/>
                  </a:schemeClr>
                </a:solidFill>
                <a:latin typeface="+mj-lt"/>
                <a:ea typeface="MS PGothic" pitchFamily="34" charset="-128"/>
                <a:cs typeface="ＭＳ Ｐゴシック" charset="0"/>
              </a:defRPr>
            </a:lvl1pPr>
            <a:lvl2pPr algn="l" rtl="0" eaLnBrk="1" fontAlgn="base" hangingPunct="1">
              <a:spcBef>
                <a:spcPct val="0"/>
              </a:spcBef>
              <a:spcAft>
                <a:spcPct val="0"/>
              </a:spcAft>
              <a:defRPr sz="4000">
                <a:solidFill>
                  <a:srgbClr val="7F7F7F"/>
                </a:solidFill>
                <a:latin typeface="Segoe UI Light" charset="0"/>
                <a:ea typeface="MS PGothic" pitchFamily="34" charset="-128"/>
                <a:cs typeface="ＭＳ Ｐゴシック" charset="0"/>
              </a:defRPr>
            </a:lvl2pPr>
            <a:lvl3pPr algn="l" rtl="0" eaLnBrk="1" fontAlgn="base" hangingPunct="1">
              <a:spcBef>
                <a:spcPct val="0"/>
              </a:spcBef>
              <a:spcAft>
                <a:spcPct val="0"/>
              </a:spcAft>
              <a:defRPr sz="4000">
                <a:solidFill>
                  <a:srgbClr val="7F7F7F"/>
                </a:solidFill>
                <a:latin typeface="Segoe UI Light" charset="0"/>
                <a:ea typeface="MS PGothic" pitchFamily="34" charset="-128"/>
                <a:cs typeface="ＭＳ Ｐゴシック" charset="0"/>
              </a:defRPr>
            </a:lvl3pPr>
            <a:lvl4pPr algn="l" rtl="0" eaLnBrk="1" fontAlgn="base" hangingPunct="1">
              <a:spcBef>
                <a:spcPct val="0"/>
              </a:spcBef>
              <a:spcAft>
                <a:spcPct val="0"/>
              </a:spcAft>
              <a:defRPr sz="4000">
                <a:solidFill>
                  <a:srgbClr val="7F7F7F"/>
                </a:solidFill>
                <a:latin typeface="Segoe UI Light" charset="0"/>
                <a:ea typeface="MS PGothic" pitchFamily="34" charset="-128"/>
                <a:cs typeface="ＭＳ Ｐゴシック" charset="0"/>
              </a:defRPr>
            </a:lvl4pPr>
            <a:lvl5pPr algn="l" rtl="0" eaLnBrk="1" fontAlgn="base" hangingPunct="1">
              <a:spcBef>
                <a:spcPct val="0"/>
              </a:spcBef>
              <a:spcAft>
                <a:spcPct val="0"/>
              </a:spcAft>
              <a:defRPr sz="4000">
                <a:solidFill>
                  <a:srgbClr val="7F7F7F"/>
                </a:solidFill>
                <a:latin typeface="Segoe UI Light" charset="0"/>
                <a:ea typeface="MS PGothic" pitchFamily="34" charset="-128"/>
                <a:cs typeface="ＭＳ Ｐゴシック" charset="0"/>
              </a:defRPr>
            </a:lvl5pPr>
            <a:lvl6pPr marL="457200" algn="l" rtl="0" eaLnBrk="1" fontAlgn="base" hangingPunct="1">
              <a:spcBef>
                <a:spcPct val="0"/>
              </a:spcBef>
              <a:spcAft>
                <a:spcPct val="0"/>
              </a:spcAft>
              <a:defRPr sz="4000">
                <a:solidFill>
                  <a:srgbClr val="7F7F7F"/>
                </a:solidFill>
                <a:latin typeface="Segoe UI Light" charset="0"/>
                <a:ea typeface="ＭＳ Ｐゴシック" charset="0"/>
                <a:cs typeface="ＭＳ Ｐゴシック" charset="0"/>
              </a:defRPr>
            </a:lvl6pPr>
            <a:lvl7pPr marL="914400" algn="l" rtl="0" eaLnBrk="1" fontAlgn="base" hangingPunct="1">
              <a:spcBef>
                <a:spcPct val="0"/>
              </a:spcBef>
              <a:spcAft>
                <a:spcPct val="0"/>
              </a:spcAft>
              <a:defRPr sz="4000">
                <a:solidFill>
                  <a:srgbClr val="7F7F7F"/>
                </a:solidFill>
                <a:latin typeface="Segoe UI Light" charset="0"/>
                <a:ea typeface="ＭＳ Ｐゴシック" charset="0"/>
                <a:cs typeface="ＭＳ Ｐゴシック" charset="0"/>
              </a:defRPr>
            </a:lvl7pPr>
            <a:lvl8pPr marL="1371600" algn="l" rtl="0" eaLnBrk="1" fontAlgn="base" hangingPunct="1">
              <a:spcBef>
                <a:spcPct val="0"/>
              </a:spcBef>
              <a:spcAft>
                <a:spcPct val="0"/>
              </a:spcAft>
              <a:defRPr sz="4000">
                <a:solidFill>
                  <a:srgbClr val="7F7F7F"/>
                </a:solidFill>
                <a:latin typeface="Segoe UI Light" charset="0"/>
                <a:ea typeface="ＭＳ Ｐゴシック" charset="0"/>
                <a:cs typeface="ＭＳ Ｐゴシック" charset="0"/>
              </a:defRPr>
            </a:lvl8pPr>
            <a:lvl9pPr marL="1828800" algn="l" rtl="0" eaLnBrk="1" fontAlgn="base" hangingPunct="1">
              <a:spcBef>
                <a:spcPct val="0"/>
              </a:spcBef>
              <a:spcAft>
                <a:spcPct val="0"/>
              </a:spcAft>
              <a:defRPr sz="4000">
                <a:solidFill>
                  <a:srgbClr val="7F7F7F"/>
                </a:solidFill>
                <a:latin typeface="Segoe UI Light" charset="0"/>
                <a:ea typeface="ＭＳ Ｐゴシック" charset="0"/>
                <a:cs typeface="ＭＳ Ｐゴシック" charset="0"/>
              </a:defRPr>
            </a:lvl9pPr>
          </a:lstStyle>
          <a:p>
            <a:r>
              <a:rPr lang="en-US" sz="2400" dirty="0">
                <a:latin typeface="Calibri"/>
                <a:cs typeface="Calibri"/>
              </a:rPr>
              <a:t>1960’s                                                                         2020’s</a:t>
            </a:r>
          </a:p>
        </p:txBody>
      </p:sp>
      <p:pic>
        <p:nvPicPr>
          <p:cNvPr id="15" name="Picture 14"/>
          <p:cNvPicPr>
            <a:picLocks noChangeAspect="1"/>
          </p:cNvPicPr>
          <p:nvPr/>
        </p:nvPicPr>
        <p:blipFill>
          <a:blip r:embed="rId2"/>
          <a:stretch>
            <a:fillRect/>
          </a:stretch>
        </p:blipFill>
        <p:spPr>
          <a:xfrm>
            <a:off x="76200" y="1027991"/>
            <a:ext cx="5590941" cy="4141656"/>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0413" y="4328681"/>
            <a:ext cx="927375" cy="302943"/>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0400" y="1140812"/>
            <a:ext cx="1372423" cy="440032"/>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6678" y="2355285"/>
            <a:ext cx="573619" cy="372076"/>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1384" y="4192093"/>
            <a:ext cx="907811" cy="487415"/>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6092" y="2936720"/>
            <a:ext cx="760555" cy="559907"/>
          </a:xfrm>
          <a:prstGeom prst="rect">
            <a:avLst/>
          </a:prstGeom>
        </p:spPr>
      </p:pic>
      <p:pic>
        <p:nvPicPr>
          <p:cNvPr id="32" name="Picture 31">
            <a:extLst>
              <a:ext uri="{FF2B5EF4-FFF2-40B4-BE49-F238E27FC236}">
                <a16:creationId xmlns:a16="http://schemas.microsoft.com/office/drawing/2014/main" id="{D8943509-7D0D-CF43-96A3-9AB3DC91E8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8392" y="1102904"/>
            <a:ext cx="900129" cy="438883"/>
          </a:xfrm>
          <a:prstGeom prst="rect">
            <a:avLst/>
          </a:prstGeom>
        </p:spPr>
      </p:pic>
      <p:pic>
        <p:nvPicPr>
          <p:cNvPr id="35" name="Picture 34">
            <a:extLst>
              <a:ext uri="{FF2B5EF4-FFF2-40B4-BE49-F238E27FC236}">
                <a16:creationId xmlns:a16="http://schemas.microsoft.com/office/drawing/2014/main" id="{80FB1387-C0D9-CF4E-8F99-57510C58FBD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0413" y="1027157"/>
            <a:ext cx="940212" cy="714561"/>
          </a:xfrm>
          <a:prstGeom prst="rect">
            <a:avLst/>
          </a:prstGeom>
        </p:spPr>
      </p:pic>
      <p:pic>
        <p:nvPicPr>
          <p:cNvPr id="36" name="Picture 35">
            <a:extLst>
              <a:ext uri="{FF2B5EF4-FFF2-40B4-BE49-F238E27FC236}">
                <a16:creationId xmlns:a16="http://schemas.microsoft.com/office/drawing/2014/main" id="{0CFFEFF4-9400-2142-B9C2-50942E0DE6E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7788" y="1122051"/>
            <a:ext cx="1302553" cy="497404"/>
          </a:xfrm>
          <a:prstGeom prst="rect">
            <a:avLst/>
          </a:prstGeom>
        </p:spPr>
      </p:pic>
      <p:pic>
        <p:nvPicPr>
          <p:cNvPr id="37" name="Picture 36">
            <a:extLst>
              <a:ext uri="{FF2B5EF4-FFF2-40B4-BE49-F238E27FC236}">
                <a16:creationId xmlns:a16="http://schemas.microsoft.com/office/drawing/2014/main" id="{B841D085-2044-E347-9B3E-0DF000735E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55225" y="1229443"/>
            <a:ext cx="1009949" cy="274907"/>
          </a:xfrm>
          <a:prstGeom prst="rect">
            <a:avLst/>
          </a:prstGeom>
        </p:spPr>
      </p:pic>
      <p:pic>
        <p:nvPicPr>
          <p:cNvPr id="38" name="Picture 37">
            <a:extLst>
              <a:ext uri="{FF2B5EF4-FFF2-40B4-BE49-F238E27FC236}">
                <a16:creationId xmlns:a16="http://schemas.microsoft.com/office/drawing/2014/main" id="{20E4DCEE-52B3-2748-8EAD-0D289B72639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353800" y="1741717"/>
            <a:ext cx="326147" cy="369427"/>
          </a:xfrm>
          <a:prstGeom prst="rect">
            <a:avLst/>
          </a:prstGeom>
        </p:spPr>
      </p:pic>
      <p:pic>
        <p:nvPicPr>
          <p:cNvPr id="39" name="Picture 38">
            <a:extLst>
              <a:ext uri="{FF2B5EF4-FFF2-40B4-BE49-F238E27FC236}">
                <a16:creationId xmlns:a16="http://schemas.microsoft.com/office/drawing/2014/main" id="{120AF765-7866-DB48-A602-5FCACC8A39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98391" y="2952019"/>
            <a:ext cx="1113581" cy="567431"/>
          </a:xfrm>
          <a:prstGeom prst="rect">
            <a:avLst/>
          </a:prstGeom>
        </p:spPr>
      </p:pic>
      <p:pic>
        <p:nvPicPr>
          <p:cNvPr id="25" name="Picture 24"/>
          <p:cNvPicPr>
            <a:picLocks noChangeAspect="1"/>
          </p:cNvPicPr>
          <p:nvPr/>
        </p:nvPicPr>
        <p:blipFill>
          <a:blip r:embed="rId14"/>
          <a:stretch>
            <a:fillRect/>
          </a:stretch>
        </p:blipFill>
        <p:spPr>
          <a:xfrm>
            <a:off x="6250250" y="2332149"/>
            <a:ext cx="798021" cy="395211"/>
          </a:xfrm>
          <a:prstGeom prst="rect">
            <a:avLst/>
          </a:prstGeom>
        </p:spPr>
      </p:pic>
      <p:pic>
        <p:nvPicPr>
          <p:cNvPr id="44" name="Picture 43"/>
          <p:cNvPicPr>
            <a:picLocks noChangeAspect="1"/>
          </p:cNvPicPr>
          <p:nvPr/>
        </p:nvPicPr>
        <p:blipFill>
          <a:blip r:embed="rId15"/>
          <a:stretch>
            <a:fillRect/>
          </a:stretch>
        </p:blipFill>
        <p:spPr>
          <a:xfrm>
            <a:off x="7366523" y="3112560"/>
            <a:ext cx="873373" cy="259801"/>
          </a:xfrm>
          <a:prstGeom prst="rect">
            <a:avLst/>
          </a:prstGeom>
        </p:spPr>
      </p:pic>
      <p:pic>
        <p:nvPicPr>
          <p:cNvPr id="45" name="Picture 44"/>
          <p:cNvPicPr>
            <a:picLocks noChangeAspect="1"/>
          </p:cNvPicPr>
          <p:nvPr/>
        </p:nvPicPr>
        <p:blipFill>
          <a:blip r:embed="rId16"/>
          <a:stretch>
            <a:fillRect/>
          </a:stretch>
        </p:blipFill>
        <p:spPr>
          <a:xfrm>
            <a:off x="7358766" y="2332151"/>
            <a:ext cx="787075" cy="443207"/>
          </a:xfrm>
          <a:prstGeom prst="rect">
            <a:avLst/>
          </a:prstGeom>
        </p:spPr>
      </p:pic>
      <p:pic>
        <p:nvPicPr>
          <p:cNvPr id="46" name="Picture 45"/>
          <p:cNvPicPr>
            <a:picLocks noChangeAspect="1"/>
          </p:cNvPicPr>
          <p:nvPr/>
        </p:nvPicPr>
        <p:blipFill>
          <a:blip r:embed="rId17"/>
          <a:stretch>
            <a:fillRect/>
          </a:stretch>
        </p:blipFill>
        <p:spPr>
          <a:xfrm>
            <a:off x="6197241" y="3682077"/>
            <a:ext cx="950891" cy="386627"/>
          </a:xfrm>
          <a:prstGeom prst="rect">
            <a:avLst/>
          </a:prstGeom>
        </p:spPr>
      </p:pic>
      <p:pic>
        <p:nvPicPr>
          <p:cNvPr id="47" name="Picture 46"/>
          <p:cNvPicPr>
            <a:picLocks noChangeAspect="1"/>
          </p:cNvPicPr>
          <p:nvPr/>
        </p:nvPicPr>
        <p:blipFill>
          <a:blip r:embed="rId18"/>
          <a:stretch>
            <a:fillRect/>
          </a:stretch>
        </p:blipFill>
        <p:spPr>
          <a:xfrm>
            <a:off x="7436868" y="3662502"/>
            <a:ext cx="999231" cy="281035"/>
          </a:xfrm>
          <a:prstGeom prst="rect">
            <a:avLst/>
          </a:prstGeom>
        </p:spPr>
      </p:pic>
      <p:pic>
        <p:nvPicPr>
          <p:cNvPr id="48" name="Picture 47"/>
          <p:cNvPicPr>
            <a:picLocks noChangeAspect="1"/>
          </p:cNvPicPr>
          <p:nvPr/>
        </p:nvPicPr>
        <p:blipFill>
          <a:blip r:embed="rId19"/>
          <a:stretch>
            <a:fillRect/>
          </a:stretch>
        </p:blipFill>
        <p:spPr>
          <a:xfrm>
            <a:off x="7358766" y="1838931"/>
            <a:ext cx="881131" cy="304907"/>
          </a:xfrm>
          <a:prstGeom prst="rect">
            <a:avLst/>
          </a:prstGeom>
        </p:spPr>
      </p:pic>
      <p:pic>
        <p:nvPicPr>
          <p:cNvPr id="49" name="Picture 48"/>
          <p:cNvPicPr>
            <a:picLocks noChangeAspect="1"/>
          </p:cNvPicPr>
          <p:nvPr/>
        </p:nvPicPr>
        <p:blipFill>
          <a:blip r:embed="rId20"/>
          <a:stretch>
            <a:fillRect/>
          </a:stretch>
        </p:blipFill>
        <p:spPr>
          <a:xfrm>
            <a:off x="8589409" y="1782703"/>
            <a:ext cx="863279" cy="311492"/>
          </a:xfrm>
          <a:prstGeom prst="rect">
            <a:avLst/>
          </a:prstGeom>
        </p:spPr>
      </p:pic>
      <p:pic>
        <p:nvPicPr>
          <p:cNvPr id="50" name="Picture 49"/>
          <p:cNvPicPr>
            <a:picLocks noChangeAspect="1"/>
          </p:cNvPicPr>
          <p:nvPr/>
        </p:nvPicPr>
        <p:blipFill>
          <a:blip r:embed="rId21"/>
          <a:stretch>
            <a:fillRect/>
          </a:stretch>
        </p:blipFill>
        <p:spPr>
          <a:xfrm>
            <a:off x="10098572" y="1682652"/>
            <a:ext cx="502249" cy="465045"/>
          </a:xfrm>
          <a:prstGeom prst="rect">
            <a:avLst/>
          </a:prstGeom>
        </p:spPr>
      </p:pic>
      <p:pic>
        <p:nvPicPr>
          <p:cNvPr id="51" name="Picture 50"/>
          <p:cNvPicPr>
            <a:picLocks noChangeAspect="1"/>
          </p:cNvPicPr>
          <p:nvPr/>
        </p:nvPicPr>
        <p:blipFill>
          <a:blip r:embed="rId22"/>
          <a:stretch>
            <a:fillRect/>
          </a:stretch>
        </p:blipFill>
        <p:spPr>
          <a:xfrm>
            <a:off x="6196318" y="1837840"/>
            <a:ext cx="1091879" cy="256355"/>
          </a:xfrm>
          <a:prstGeom prst="rect">
            <a:avLst/>
          </a:prstGeom>
        </p:spPr>
      </p:pic>
      <p:sp>
        <p:nvSpPr>
          <p:cNvPr id="2" name="TextBox 1">
            <a:extLst>
              <a:ext uri="{FF2B5EF4-FFF2-40B4-BE49-F238E27FC236}">
                <a16:creationId xmlns:a16="http://schemas.microsoft.com/office/drawing/2014/main" id="{392B5A93-C88B-D2D8-D955-A51123A3BBCE}"/>
              </a:ext>
            </a:extLst>
          </p:cNvPr>
          <p:cNvSpPr txBox="1"/>
          <p:nvPr/>
        </p:nvSpPr>
        <p:spPr>
          <a:xfrm>
            <a:off x="5662652" y="767747"/>
            <a:ext cx="2947948" cy="5632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sz="1400" u="sng" dirty="0">
                <a:solidFill>
                  <a:srgbClr val="000000"/>
                </a:solidFill>
                <a:sym typeface="Calibri"/>
              </a:rPr>
              <a:t>Country Market share</a:t>
            </a:r>
            <a:r>
              <a:rPr lang="en-US" sz="1400" dirty="0">
                <a:solidFill>
                  <a:srgbClr val="000000"/>
                </a:solidFill>
                <a:sym typeface="Calibri"/>
              </a:rPr>
              <a:t> </a:t>
            </a:r>
            <a:r>
              <a:rPr lang="en-US" sz="1000" dirty="0">
                <a:solidFill>
                  <a:srgbClr val="000000"/>
                </a:solidFill>
                <a:sym typeface="Calibri"/>
              </a:rPr>
              <a:t>(IC Insights)</a:t>
            </a:r>
          </a:p>
          <a:p>
            <a:pPr marL="0" marR="0" indent="0" algn="l" defTabSz="457200" rtl="0" fontAlgn="auto" latinLnBrk="0" hangingPunct="0">
              <a:lnSpc>
                <a:spcPct val="100000"/>
              </a:lnSpc>
              <a:spcBef>
                <a:spcPts val="0"/>
              </a:spcBef>
              <a:spcAft>
                <a:spcPts val="0"/>
              </a:spcAft>
              <a:buClrTx/>
              <a:buSzTx/>
              <a:buFontTx/>
              <a:buNone/>
              <a:tabLst/>
            </a:pPr>
            <a:endParaRPr kumimoji="0" lang="en-US" sz="9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US</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54%</a:t>
            </a:r>
          </a:p>
          <a:p>
            <a:pPr marL="0" marR="0" indent="0" algn="l" defTabSz="457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000000"/>
                </a:solidFill>
                <a:latin typeface="+mj-lt"/>
                <a:ea typeface="+mj-ea"/>
                <a:cs typeface="+mj-cs"/>
                <a:sym typeface="Calibri"/>
              </a:rPr>
              <a:t>EU</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6%</a:t>
            </a: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Taiwan</a:t>
            </a: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22%</a:t>
            </a:r>
          </a:p>
          <a:p>
            <a:pPr marL="0" marR="0" indent="0" algn="l" defTabSz="4572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Japan</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6%</a:t>
            </a: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000000"/>
                </a:solidFill>
                <a:latin typeface="+mj-lt"/>
                <a:ea typeface="+mj-ea"/>
                <a:cs typeface="+mj-cs"/>
                <a:sym typeface="Calibri"/>
              </a:rPr>
              <a:t>Korea</a:t>
            </a: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9%</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China</a:t>
            </a: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000000"/>
                </a:solidFill>
                <a:latin typeface="+mj-lt"/>
                <a:ea typeface="+mj-ea"/>
                <a:cs typeface="+mj-cs"/>
                <a:sym typeface="Calibri"/>
              </a:rPr>
              <a:t>5%</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0E839A5C-4EE5-4DAA-D2E4-6D2B5B2B3ADA}"/>
              </a:ext>
            </a:extLst>
          </p:cNvPr>
          <p:cNvPicPr>
            <a:picLocks noChangeAspect="1"/>
          </p:cNvPicPr>
          <p:nvPr/>
        </p:nvPicPr>
        <p:blipFill>
          <a:blip r:embed="rId23"/>
          <a:stretch>
            <a:fillRect/>
          </a:stretch>
        </p:blipFill>
        <p:spPr>
          <a:xfrm>
            <a:off x="9982771" y="2392092"/>
            <a:ext cx="744262" cy="274908"/>
          </a:xfrm>
          <a:prstGeom prst="rect">
            <a:avLst/>
          </a:prstGeom>
        </p:spPr>
      </p:pic>
      <p:pic>
        <p:nvPicPr>
          <p:cNvPr id="4" name="Picture 3">
            <a:extLst>
              <a:ext uri="{FF2B5EF4-FFF2-40B4-BE49-F238E27FC236}">
                <a16:creationId xmlns:a16="http://schemas.microsoft.com/office/drawing/2014/main" id="{F5E9A2BD-1151-4A5F-CD40-FB7435E7C18E}"/>
              </a:ext>
            </a:extLst>
          </p:cNvPr>
          <p:cNvPicPr>
            <a:picLocks noChangeAspect="1"/>
          </p:cNvPicPr>
          <p:nvPr/>
        </p:nvPicPr>
        <p:blipFill>
          <a:blip r:embed="rId24"/>
          <a:stretch>
            <a:fillRect/>
          </a:stretch>
        </p:blipFill>
        <p:spPr>
          <a:xfrm>
            <a:off x="7471589" y="4902200"/>
            <a:ext cx="787400" cy="584200"/>
          </a:xfrm>
          <a:prstGeom prst="rect">
            <a:avLst/>
          </a:prstGeom>
        </p:spPr>
      </p:pic>
      <p:pic>
        <p:nvPicPr>
          <p:cNvPr id="5" name="Picture 4">
            <a:extLst>
              <a:ext uri="{FF2B5EF4-FFF2-40B4-BE49-F238E27FC236}">
                <a16:creationId xmlns:a16="http://schemas.microsoft.com/office/drawing/2014/main" id="{673F38C5-1A8D-E878-4E2A-05855D96F70B}"/>
              </a:ext>
            </a:extLst>
          </p:cNvPr>
          <p:cNvPicPr>
            <a:picLocks noChangeAspect="1"/>
          </p:cNvPicPr>
          <p:nvPr/>
        </p:nvPicPr>
        <p:blipFill>
          <a:blip r:embed="rId25"/>
          <a:stretch>
            <a:fillRect/>
          </a:stretch>
        </p:blipFill>
        <p:spPr>
          <a:xfrm>
            <a:off x="6196318" y="4969436"/>
            <a:ext cx="800100" cy="457200"/>
          </a:xfrm>
          <a:prstGeom prst="rect">
            <a:avLst/>
          </a:prstGeom>
        </p:spPr>
      </p:pic>
      <p:pic>
        <p:nvPicPr>
          <p:cNvPr id="7" name="Picture 6">
            <a:extLst>
              <a:ext uri="{FF2B5EF4-FFF2-40B4-BE49-F238E27FC236}">
                <a16:creationId xmlns:a16="http://schemas.microsoft.com/office/drawing/2014/main" id="{28857555-E0F3-F628-80B7-DC59E862DF5C}"/>
              </a:ext>
            </a:extLst>
          </p:cNvPr>
          <p:cNvPicPr>
            <a:picLocks noChangeAspect="1"/>
          </p:cNvPicPr>
          <p:nvPr/>
        </p:nvPicPr>
        <p:blipFill>
          <a:blip r:embed="rId26"/>
          <a:stretch>
            <a:fillRect/>
          </a:stretch>
        </p:blipFill>
        <p:spPr>
          <a:xfrm>
            <a:off x="8589409" y="5038808"/>
            <a:ext cx="1187450" cy="254000"/>
          </a:xfrm>
          <a:prstGeom prst="rect">
            <a:avLst/>
          </a:prstGeom>
        </p:spPr>
      </p:pic>
    </p:spTree>
    <p:extLst>
      <p:ext uri="{BB962C8B-B14F-4D97-AF65-F5344CB8AC3E}">
        <p14:creationId xmlns:p14="http://schemas.microsoft.com/office/powerpoint/2010/main" val="404015160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Evolution of the supply chain and it’s fragmentation</a:t>
            </a:r>
          </a:p>
          <a:p>
            <a:endParaRPr dirty="0"/>
          </a:p>
        </p:txBody>
      </p:sp>
      <p:pic>
        <p:nvPicPr>
          <p:cNvPr id="4" name="Picture 3"/>
          <p:cNvPicPr>
            <a:picLocks noChangeAspect="1"/>
          </p:cNvPicPr>
          <p:nvPr/>
        </p:nvPicPr>
        <p:blipFill>
          <a:blip r:embed="rId2"/>
          <a:stretch>
            <a:fillRect/>
          </a:stretch>
        </p:blipFill>
        <p:spPr>
          <a:xfrm>
            <a:off x="2089099" y="1350254"/>
            <a:ext cx="7774684" cy="4835391"/>
          </a:xfrm>
          <a:prstGeom prst="rect">
            <a:avLst/>
          </a:prstGeom>
        </p:spPr>
      </p:pic>
    </p:spTree>
    <p:extLst>
      <p:ext uri="{BB962C8B-B14F-4D97-AF65-F5344CB8AC3E}">
        <p14:creationId xmlns:p14="http://schemas.microsoft.com/office/powerpoint/2010/main" val="34113378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Consolidation and concentration in each segment</a:t>
            </a:r>
          </a:p>
          <a:p>
            <a:endParaRPr dirty="0"/>
          </a:p>
        </p:txBody>
      </p:sp>
      <p:pic>
        <p:nvPicPr>
          <p:cNvPr id="2" name="Picture 1">
            <a:extLst>
              <a:ext uri="{FF2B5EF4-FFF2-40B4-BE49-F238E27FC236}">
                <a16:creationId xmlns:a16="http://schemas.microsoft.com/office/drawing/2014/main" id="{B3207E42-E629-FB0A-7666-81B7E1ADC1A5}"/>
              </a:ext>
            </a:extLst>
          </p:cNvPr>
          <p:cNvPicPr>
            <a:picLocks noChangeAspect="1"/>
          </p:cNvPicPr>
          <p:nvPr/>
        </p:nvPicPr>
        <p:blipFill>
          <a:blip r:embed="rId3"/>
          <a:stretch>
            <a:fillRect/>
          </a:stretch>
        </p:blipFill>
        <p:spPr>
          <a:xfrm>
            <a:off x="7142773" y="762000"/>
            <a:ext cx="4668227" cy="2895600"/>
          </a:xfrm>
          <a:prstGeom prst="rect">
            <a:avLst/>
          </a:prstGeom>
        </p:spPr>
      </p:pic>
      <p:sp>
        <p:nvSpPr>
          <p:cNvPr id="3" name="TextBox 2">
            <a:extLst>
              <a:ext uri="{FF2B5EF4-FFF2-40B4-BE49-F238E27FC236}">
                <a16:creationId xmlns:a16="http://schemas.microsoft.com/office/drawing/2014/main" id="{6D73F33F-B4CC-B235-F327-C5C103161CF7}"/>
              </a:ext>
            </a:extLst>
          </p:cNvPr>
          <p:cNvSpPr txBox="1"/>
          <p:nvPr/>
        </p:nvSpPr>
        <p:spPr>
          <a:xfrm>
            <a:off x="7340600" y="368540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M. </a:t>
            </a:r>
            <a:r>
              <a:rPr kumimoji="0" lang="en-US" sz="1200" b="0" i="0" u="none" strike="noStrike" cap="none" spc="0" normalizeH="0" baseline="0" dirty="0" err="1">
                <a:ln>
                  <a:noFill/>
                </a:ln>
                <a:solidFill>
                  <a:srgbClr val="000000"/>
                </a:solidFill>
                <a:effectLst/>
                <a:uFillTx/>
                <a:latin typeface="+mj-lt"/>
                <a:ea typeface="+mj-ea"/>
                <a:cs typeface="+mj-cs"/>
                <a:sym typeface="Calibri"/>
              </a:rPr>
              <a:t>Lapadeus</a:t>
            </a:r>
            <a:r>
              <a:rPr kumimoji="0" lang="en-US" sz="1200" b="0" i="0" u="none" strike="noStrike" cap="none" spc="0" normalizeH="0" baseline="0" dirty="0">
                <a:ln>
                  <a:noFill/>
                </a:ln>
                <a:solidFill>
                  <a:srgbClr val="000000"/>
                </a:solidFill>
                <a:effectLst/>
                <a:uFillTx/>
                <a:latin typeface="+mj-lt"/>
                <a:ea typeface="+mj-ea"/>
                <a:cs typeface="+mj-cs"/>
                <a:sym typeface="Calibri"/>
              </a:rPr>
              <a:t>, Semi Eng.</a:t>
            </a:r>
          </a:p>
        </p:txBody>
      </p:sp>
      <p:pic>
        <p:nvPicPr>
          <p:cNvPr id="5" name="Picture 4">
            <a:extLst>
              <a:ext uri="{FF2B5EF4-FFF2-40B4-BE49-F238E27FC236}">
                <a16:creationId xmlns:a16="http://schemas.microsoft.com/office/drawing/2014/main" id="{C4D31DEA-0688-2763-ABC4-C52797C3E868}"/>
              </a:ext>
            </a:extLst>
          </p:cNvPr>
          <p:cNvPicPr>
            <a:picLocks noChangeAspect="1"/>
          </p:cNvPicPr>
          <p:nvPr/>
        </p:nvPicPr>
        <p:blipFill>
          <a:blip r:embed="rId4"/>
          <a:stretch>
            <a:fillRect/>
          </a:stretch>
        </p:blipFill>
        <p:spPr>
          <a:xfrm>
            <a:off x="34289" y="826530"/>
            <a:ext cx="5756911" cy="3048000"/>
          </a:xfrm>
          <a:prstGeom prst="rect">
            <a:avLst/>
          </a:prstGeom>
        </p:spPr>
      </p:pic>
      <p:sp>
        <p:nvSpPr>
          <p:cNvPr id="6" name="TextBox 5">
            <a:extLst>
              <a:ext uri="{FF2B5EF4-FFF2-40B4-BE49-F238E27FC236}">
                <a16:creationId xmlns:a16="http://schemas.microsoft.com/office/drawing/2014/main" id="{51FFC4B8-B0C5-BB2E-A0F2-CD8FA37B55AA}"/>
              </a:ext>
            </a:extLst>
          </p:cNvPr>
          <p:cNvSpPr txBox="1"/>
          <p:nvPr/>
        </p:nvSpPr>
        <p:spPr>
          <a:xfrm>
            <a:off x="8610600" y="838200"/>
            <a:ext cx="1752600"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Chip design costs</a:t>
            </a:r>
          </a:p>
        </p:txBody>
      </p:sp>
      <p:sp>
        <p:nvSpPr>
          <p:cNvPr id="7" name="TextBox 6">
            <a:extLst>
              <a:ext uri="{FF2B5EF4-FFF2-40B4-BE49-F238E27FC236}">
                <a16:creationId xmlns:a16="http://schemas.microsoft.com/office/drawing/2014/main" id="{D21E909E-A333-E905-A039-1252BC516272}"/>
              </a:ext>
            </a:extLst>
          </p:cNvPr>
          <p:cNvSpPr txBox="1"/>
          <p:nvPr/>
        </p:nvSpPr>
        <p:spPr>
          <a:xfrm>
            <a:off x="741973" y="914400"/>
            <a:ext cx="5582627"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Semicondu</a:t>
            </a:r>
            <a:r>
              <a:rPr lang="en-US" sz="1800" u="sng" dirty="0">
                <a:solidFill>
                  <a:srgbClr val="000000"/>
                </a:solidFill>
                <a:latin typeface="+mj-lt"/>
                <a:ea typeface="+mj-ea"/>
                <a:cs typeface="+mj-cs"/>
                <a:sym typeface="Calibri"/>
              </a:rPr>
              <a:t>ctor M&amp;A Valuation</a:t>
            </a:r>
            <a:endParaRPr kumimoji="0" lang="en-US" sz="1800" b="0" i="0" u="sng" strike="noStrike" cap="none" spc="0" normalizeH="0" baseline="0" dirty="0">
              <a:ln>
                <a:noFill/>
              </a:ln>
              <a:solidFill>
                <a:srgbClr val="000000"/>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id="{5EF461D7-0405-D8BB-A8B3-07260758573A}"/>
              </a:ext>
            </a:extLst>
          </p:cNvPr>
          <p:cNvSpPr/>
          <p:nvPr/>
        </p:nvSpPr>
        <p:spPr>
          <a:xfrm>
            <a:off x="5791200" y="2990610"/>
            <a:ext cx="304800" cy="310896"/>
          </a:xfrm>
          <a:prstGeom prst="rect">
            <a:avLst/>
          </a:prstGeom>
          <a:solidFill>
            <a:srgbClr val="4289CB"/>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ectangle 8">
            <a:extLst>
              <a:ext uri="{FF2B5EF4-FFF2-40B4-BE49-F238E27FC236}">
                <a16:creationId xmlns:a16="http://schemas.microsoft.com/office/drawing/2014/main" id="{5A53CD17-643E-4959-54F6-1DDF110C33E5}"/>
              </a:ext>
            </a:extLst>
          </p:cNvPr>
          <p:cNvSpPr/>
          <p:nvPr/>
        </p:nvSpPr>
        <p:spPr>
          <a:xfrm>
            <a:off x="6248400" y="3024505"/>
            <a:ext cx="304800" cy="274320"/>
          </a:xfrm>
          <a:prstGeom prst="rect">
            <a:avLst/>
          </a:prstGeom>
          <a:solidFill>
            <a:srgbClr val="4289CB"/>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TextBox 10">
            <a:extLst>
              <a:ext uri="{FF2B5EF4-FFF2-40B4-BE49-F238E27FC236}">
                <a16:creationId xmlns:a16="http://schemas.microsoft.com/office/drawing/2014/main" id="{818F9EDE-A23C-DEEA-91B7-6DB7A7D60521}"/>
              </a:ext>
            </a:extLst>
          </p:cNvPr>
          <p:cNvSpPr txBox="1"/>
          <p:nvPr/>
        </p:nvSpPr>
        <p:spPr>
          <a:xfrm>
            <a:off x="5638800" y="2655330"/>
            <a:ext cx="11430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j-lt"/>
                <a:ea typeface="+mj-ea"/>
                <a:cs typeface="+mj-cs"/>
                <a:sym typeface="Calibri"/>
              </a:rPr>
              <a:t>$22.7B $20.6B</a:t>
            </a:r>
          </a:p>
        </p:txBody>
      </p:sp>
      <p:sp>
        <p:nvSpPr>
          <p:cNvPr id="12" name="TextBox 11">
            <a:extLst>
              <a:ext uri="{FF2B5EF4-FFF2-40B4-BE49-F238E27FC236}">
                <a16:creationId xmlns:a16="http://schemas.microsoft.com/office/drawing/2014/main" id="{17CA4752-5877-7922-CFA4-39BDAAEC1A67}"/>
              </a:ext>
            </a:extLst>
          </p:cNvPr>
          <p:cNvSpPr txBox="1"/>
          <p:nvPr/>
        </p:nvSpPr>
        <p:spPr>
          <a:xfrm>
            <a:off x="5715000" y="3417330"/>
            <a:ext cx="1143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200" dirty="0">
                <a:solidFill>
                  <a:srgbClr val="000000"/>
                </a:solidFill>
                <a:latin typeface="+mj-lt"/>
                <a:ea typeface="+mj-ea"/>
                <a:cs typeface="+mj-cs"/>
                <a:sym typeface="Calibri"/>
              </a:rPr>
              <a:t>2021     2022</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3D8AE3B8-B142-7266-AADC-3CC166EEC466}"/>
              </a:ext>
            </a:extLst>
          </p:cNvPr>
          <p:cNvSpPr txBox="1"/>
          <p:nvPr/>
        </p:nvSpPr>
        <p:spPr>
          <a:xfrm>
            <a:off x="7543800" y="668181"/>
            <a:ext cx="3886200" cy="24621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000000"/>
              </a:solidFill>
              <a:effectLst/>
              <a:uFillTx/>
              <a:latin typeface="+mj-lt"/>
              <a:ea typeface="+mj-ea"/>
              <a:cs typeface="+mj-cs"/>
              <a:sym typeface="Calibri"/>
            </a:endParaRPr>
          </a:p>
        </p:txBody>
      </p:sp>
      <p:pic>
        <p:nvPicPr>
          <p:cNvPr id="14" name="Picture 13">
            <a:extLst>
              <a:ext uri="{FF2B5EF4-FFF2-40B4-BE49-F238E27FC236}">
                <a16:creationId xmlns:a16="http://schemas.microsoft.com/office/drawing/2014/main" id="{70BCEBFF-2FAE-70D7-B471-6D6CE3604B4D}"/>
              </a:ext>
            </a:extLst>
          </p:cNvPr>
          <p:cNvPicPr>
            <a:picLocks noChangeAspect="1"/>
          </p:cNvPicPr>
          <p:nvPr/>
        </p:nvPicPr>
        <p:blipFill>
          <a:blip r:embed="rId5"/>
          <a:stretch>
            <a:fillRect/>
          </a:stretch>
        </p:blipFill>
        <p:spPr>
          <a:xfrm>
            <a:off x="9220200" y="4471045"/>
            <a:ext cx="2216150" cy="1929755"/>
          </a:xfrm>
          <a:prstGeom prst="rect">
            <a:avLst/>
          </a:prstGeom>
        </p:spPr>
      </p:pic>
      <p:sp>
        <p:nvSpPr>
          <p:cNvPr id="15" name="TextBox 14">
            <a:extLst>
              <a:ext uri="{FF2B5EF4-FFF2-40B4-BE49-F238E27FC236}">
                <a16:creationId xmlns:a16="http://schemas.microsoft.com/office/drawing/2014/main" id="{8B932905-F888-AA8A-3E70-B23D184C4489}"/>
              </a:ext>
            </a:extLst>
          </p:cNvPr>
          <p:cNvSpPr txBox="1"/>
          <p:nvPr/>
        </p:nvSpPr>
        <p:spPr>
          <a:xfrm>
            <a:off x="9486900" y="3962400"/>
            <a:ext cx="2171700"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mj-lt"/>
                <a:ea typeface="+mj-ea"/>
                <a:cs typeface="+mj-cs"/>
                <a:sym typeface="Calibri"/>
              </a:rPr>
              <a:t>DRAM Market Share</a:t>
            </a:r>
          </a:p>
        </p:txBody>
      </p:sp>
      <p:pic>
        <p:nvPicPr>
          <p:cNvPr id="16" name="Picture 15">
            <a:extLst>
              <a:ext uri="{FF2B5EF4-FFF2-40B4-BE49-F238E27FC236}">
                <a16:creationId xmlns:a16="http://schemas.microsoft.com/office/drawing/2014/main" id="{9AC77C02-AF5C-D8C0-C9BC-82B46365D27E}"/>
              </a:ext>
            </a:extLst>
          </p:cNvPr>
          <p:cNvPicPr>
            <a:picLocks noChangeAspect="1"/>
          </p:cNvPicPr>
          <p:nvPr/>
        </p:nvPicPr>
        <p:blipFill>
          <a:blip r:embed="rId6"/>
          <a:stretch>
            <a:fillRect/>
          </a:stretch>
        </p:blipFill>
        <p:spPr>
          <a:xfrm>
            <a:off x="152400" y="4321295"/>
            <a:ext cx="4001295" cy="2289947"/>
          </a:xfrm>
          <a:prstGeom prst="rect">
            <a:avLst/>
          </a:prstGeom>
        </p:spPr>
      </p:pic>
      <p:sp>
        <p:nvSpPr>
          <p:cNvPr id="17" name="TextBox 16">
            <a:extLst>
              <a:ext uri="{FF2B5EF4-FFF2-40B4-BE49-F238E27FC236}">
                <a16:creationId xmlns:a16="http://schemas.microsoft.com/office/drawing/2014/main" id="{7604FF85-2AEB-ACDC-31B0-61156C874AAD}"/>
              </a:ext>
            </a:extLst>
          </p:cNvPr>
          <p:cNvSpPr txBox="1"/>
          <p:nvPr/>
        </p:nvSpPr>
        <p:spPr>
          <a:xfrm>
            <a:off x="858045" y="3962400"/>
            <a:ext cx="2647155"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u="sng" dirty="0">
                <a:solidFill>
                  <a:srgbClr val="000000"/>
                </a:solidFill>
                <a:latin typeface="+mj-lt"/>
                <a:ea typeface="+mj-ea"/>
                <a:cs typeface="+mj-cs"/>
                <a:sym typeface="Calibri"/>
              </a:rPr>
              <a:t>Equipment </a:t>
            </a:r>
            <a:r>
              <a:rPr kumimoji="0" lang="en-US" sz="1800" b="0" i="0" u="sng" strike="noStrike" cap="none" spc="0" normalizeH="0" baseline="0" dirty="0">
                <a:ln>
                  <a:noFill/>
                </a:ln>
                <a:solidFill>
                  <a:srgbClr val="000000"/>
                </a:solidFill>
                <a:effectLst/>
                <a:uFillTx/>
                <a:latin typeface="+mj-lt"/>
                <a:ea typeface="+mj-ea"/>
                <a:cs typeface="+mj-cs"/>
                <a:sym typeface="Calibri"/>
              </a:rPr>
              <a:t> Market Share</a:t>
            </a:r>
          </a:p>
        </p:txBody>
      </p:sp>
      <p:sp>
        <p:nvSpPr>
          <p:cNvPr id="18" name="TextBox 17">
            <a:extLst>
              <a:ext uri="{FF2B5EF4-FFF2-40B4-BE49-F238E27FC236}">
                <a16:creationId xmlns:a16="http://schemas.microsoft.com/office/drawing/2014/main" id="{EEB95823-5FDC-342A-596F-FD959F0CC256}"/>
              </a:ext>
            </a:extLst>
          </p:cNvPr>
          <p:cNvSpPr txBox="1"/>
          <p:nvPr/>
        </p:nvSpPr>
        <p:spPr>
          <a:xfrm>
            <a:off x="152400" y="662037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a:t>
            </a:r>
            <a:r>
              <a:rPr lang="en-US" sz="1200" dirty="0">
                <a:solidFill>
                  <a:srgbClr val="000000"/>
                </a:solidFill>
                <a:latin typeface="+mj-lt"/>
                <a:ea typeface="+mj-ea"/>
                <a:cs typeface="+mj-cs"/>
                <a:sym typeface="Calibri"/>
              </a:rPr>
              <a:t>VLSI Research, 2020</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pic>
        <p:nvPicPr>
          <p:cNvPr id="19" name="Picture 18">
            <a:extLst>
              <a:ext uri="{FF2B5EF4-FFF2-40B4-BE49-F238E27FC236}">
                <a16:creationId xmlns:a16="http://schemas.microsoft.com/office/drawing/2014/main" id="{0807FC1C-A55D-5DFA-4A41-C81381629744}"/>
              </a:ext>
            </a:extLst>
          </p:cNvPr>
          <p:cNvPicPr>
            <a:picLocks noChangeAspect="1"/>
          </p:cNvPicPr>
          <p:nvPr/>
        </p:nvPicPr>
        <p:blipFill>
          <a:blip r:embed="rId7"/>
          <a:stretch>
            <a:fillRect/>
          </a:stretch>
        </p:blipFill>
        <p:spPr>
          <a:xfrm>
            <a:off x="4907280" y="4410195"/>
            <a:ext cx="3291840" cy="2218804"/>
          </a:xfrm>
          <a:prstGeom prst="rect">
            <a:avLst/>
          </a:prstGeom>
        </p:spPr>
      </p:pic>
      <p:sp>
        <p:nvSpPr>
          <p:cNvPr id="21" name="TextBox 20">
            <a:extLst>
              <a:ext uri="{FF2B5EF4-FFF2-40B4-BE49-F238E27FC236}">
                <a16:creationId xmlns:a16="http://schemas.microsoft.com/office/drawing/2014/main" id="{5DBAC592-77F5-4844-CE5A-5496CEC1DF57}"/>
              </a:ext>
            </a:extLst>
          </p:cNvPr>
          <p:cNvSpPr txBox="1"/>
          <p:nvPr/>
        </p:nvSpPr>
        <p:spPr>
          <a:xfrm>
            <a:off x="5334000" y="3962400"/>
            <a:ext cx="2647154" cy="36576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u="sng" dirty="0">
                <a:solidFill>
                  <a:srgbClr val="000000"/>
                </a:solidFill>
                <a:latin typeface="+mj-lt"/>
                <a:ea typeface="+mj-ea"/>
                <a:cs typeface="+mj-cs"/>
                <a:sym typeface="Calibri"/>
              </a:rPr>
              <a:t>Logic/Foundry platforms</a:t>
            </a:r>
            <a:endParaRPr kumimoji="0" lang="en-US" sz="1800" b="0" i="0" u="sng" strike="noStrike" cap="none" spc="0" normalizeH="0" baseline="0" dirty="0">
              <a:ln>
                <a:noFill/>
              </a:ln>
              <a:solidFill>
                <a:srgbClr val="000000"/>
              </a:solidFill>
              <a:effectLst/>
              <a:uFillTx/>
              <a:latin typeface="+mj-lt"/>
              <a:ea typeface="+mj-ea"/>
              <a:cs typeface="+mj-cs"/>
              <a:sym typeface="Calibri"/>
            </a:endParaRPr>
          </a:p>
        </p:txBody>
      </p:sp>
      <p:cxnSp>
        <p:nvCxnSpPr>
          <p:cNvPr id="23" name="Straight Connector 22">
            <a:extLst>
              <a:ext uri="{FF2B5EF4-FFF2-40B4-BE49-F238E27FC236}">
                <a16:creationId xmlns:a16="http://schemas.microsoft.com/office/drawing/2014/main" id="{2589BE9D-9447-699E-72B9-B40035148CA4}"/>
              </a:ext>
            </a:extLst>
          </p:cNvPr>
          <p:cNvCxnSpPr/>
          <p:nvPr/>
        </p:nvCxnSpPr>
        <p:spPr>
          <a:xfrm>
            <a:off x="5676900" y="3311525"/>
            <a:ext cx="968375" cy="0"/>
          </a:xfrm>
          <a:prstGeom prst="line">
            <a:avLst/>
          </a:prstGeom>
          <a:noFill/>
          <a:ln w="12700" cap="flat">
            <a:solidFill>
              <a:schemeClr val="tx2"/>
            </a:solidFill>
            <a:prstDash val="solid"/>
            <a:round/>
          </a:ln>
          <a:effectLst>
            <a:outerShdw blurRad="50800" dir="5400000" algn="t" rotWithShape="0">
              <a:prstClr val="black">
                <a:alpha val="40000"/>
              </a:prstClr>
            </a:outerShdw>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4880F6F8-5E99-5BD8-C734-025C093C5990}"/>
              </a:ext>
            </a:extLst>
          </p:cNvPr>
          <p:cNvSpPr txBox="1"/>
          <p:nvPr/>
        </p:nvSpPr>
        <p:spPr>
          <a:xfrm>
            <a:off x="4933154" y="6625573"/>
            <a:ext cx="3048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Wikipedia</a:t>
            </a:r>
          </a:p>
        </p:txBody>
      </p:sp>
      <p:sp>
        <p:nvSpPr>
          <p:cNvPr id="10" name="Rectangle 9">
            <a:extLst>
              <a:ext uri="{FF2B5EF4-FFF2-40B4-BE49-F238E27FC236}">
                <a16:creationId xmlns:a16="http://schemas.microsoft.com/office/drawing/2014/main" id="{E2CD0F03-6A98-48C2-7BC5-6A7313157E1C}"/>
              </a:ext>
            </a:extLst>
          </p:cNvPr>
          <p:cNvSpPr/>
          <p:nvPr/>
        </p:nvSpPr>
        <p:spPr>
          <a:xfrm>
            <a:off x="8952705" y="6261099"/>
            <a:ext cx="1143795" cy="27699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Rectangle 19">
            <a:extLst>
              <a:ext uri="{FF2B5EF4-FFF2-40B4-BE49-F238E27FC236}">
                <a16:creationId xmlns:a16="http://schemas.microsoft.com/office/drawing/2014/main" id="{7B3EDCA2-4748-63D3-75B7-12C46E6768EE}"/>
              </a:ext>
            </a:extLst>
          </p:cNvPr>
          <p:cNvSpPr/>
          <p:nvPr/>
        </p:nvSpPr>
        <p:spPr>
          <a:xfrm>
            <a:off x="101279" y="3636765"/>
            <a:ext cx="1143795" cy="276997"/>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TextBox 21">
            <a:extLst>
              <a:ext uri="{FF2B5EF4-FFF2-40B4-BE49-F238E27FC236}">
                <a16:creationId xmlns:a16="http://schemas.microsoft.com/office/drawing/2014/main" id="{90069868-3E69-D531-669E-C0A888EBAF8D}"/>
              </a:ext>
            </a:extLst>
          </p:cNvPr>
          <p:cNvSpPr txBox="1"/>
          <p:nvPr/>
        </p:nvSpPr>
        <p:spPr>
          <a:xfrm>
            <a:off x="9578975" y="6614988"/>
            <a:ext cx="1524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a:t>
            </a:r>
            <a:r>
              <a:rPr lang="en-US" sz="1200" dirty="0">
                <a:solidFill>
                  <a:srgbClr val="000000"/>
                </a:solidFill>
                <a:latin typeface="+mj-lt"/>
                <a:ea typeface="+mj-ea"/>
                <a:cs typeface="+mj-cs"/>
                <a:sym typeface="Calibri"/>
              </a:rPr>
              <a:t>IC Insights</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sp>
        <p:nvSpPr>
          <p:cNvPr id="24" name="TextBox 23">
            <a:extLst>
              <a:ext uri="{FF2B5EF4-FFF2-40B4-BE49-F238E27FC236}">
                <a16:creationId xmlns:a16="http://schemas.microsoft.com/office/drawing/2014/main" id="{1E61BD55-38E8-2AE9-6484-DE5097CB678C}"/>
              </a:ext>
            </a:extLst>
          </p:cNvPr>
          <p:cNvSpPr txBox="1"/>
          <p:nvPr/>
        </p:nvSpPr>
        <p:spPr>
          <a:xfrm>
            <a:off x="190500" y="3657601"/>
            <a:ext cx="1524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j-lt"/>
                <a:ea typeface="+mj-ea"/>
                <a:cs typeface="+mj-cs"/>
                <a:sym typeface="Calibri"/>
              </a:rPr>
              <a:t>Source: </a:t>
            </a:r>
            <a:r>
              <a:rPr lang="en-US" sz="1200" dirty="0">
                <a:solidFill>
                  <a:srgbClr val="000000"/>
                </a:solidFill>
                <a:latin typeface="+mj-lt"/>
                <a:ea typeface="+mj-ea"/>
                <a:cs typeface="+mj-cs"/>
                <a:sym typeface="Calibri"/>
              </a:rPr>
              <a:t>IC Insights</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2330715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Venture Capital in semiconductors</a:t>
            </a:r>
          </a:p>
          <a:p>
            <a:endParaRPr dirty="0"/>
          </a:p>
        </p:txBody>
      </p:sp>
      <p:grpSp>
        <p:nvGrpSpPr>
          <p:cNvPr id="2" name="Group 1">
            <a:extLst>
              <a:ext uri="{FF2B5EF4-FFF2-40B4-BE49-F238E27FC236}">
                <a16:creationId xmlns:a16="http://schemas.microsoft.com/office/drawing/2014/main" id="{BFB4823B-C367-C221-C0E4-E0966CDBC4D1}"/>
              </a:ext>
            </a:extLst>
          </p:cNvPr>
          <p:cNvGrpSpPr/>
          <p:nvPr/>
        </p:nvGrpSpPr>
        <p:grpSpPr>
          <a:xfrm>
            <a:off x="-285159" y="1455043"/>
            <a:ext cx="10495959" cy="5404496"/>
            <a:chOff x="-1853397" y="161045"/>
            <a:chExt cx="7796997" cy="4555381"/>
          </a:xfrm>
        </p:grpSpPr>
        <p:sp>
          <p:nvSpPr>
            <p:cNvPr id="3" name="Rectangle 2">
              <a:extLst>
                <a:ext uri="{FF2B5EF4-FFF2-40B4-BE49-F238E27FC236}">
                  <a16:creationId xmlns:a16="http://schemas.microsoft.com/office/drawing/2014/main" id="{1B9259A2-6101-34C8-AB21-90456B0824A6}"/>
                </a:ext>
              </a:extLst>
            </p:cNvPr>
            <p:cNvSpPr>
              <a:spLocks noChangeArrowheads="1"/>
            </p:cNvSpPr>
            <p:nvPr/>
          </p:nvSpPr>
          <p:spPr bwMode="auto">
            <a:xfrm>
              <a:off x="666918" y="161045"/>
              <a:ext cx="5090917" cy="31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algn="ctr" eaLnBrk="0" fontAlgn="base" hangingPunct="0">
                <a:lnSpc>
                  <a:spcPct val="107000"/>
                </a:lnSpc>
                <a:spcBef>
                  <a:spcPts val="0"/>
                </a:spcBef>
                <a:spcAft>
                  <a:spcPts val="800"/>
                </a:spcAft>
              </a:pP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VC investment in semiconductor startups as % of total VC funding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BB5F0AB-EA31-19B2-F0B1-74C0B1ED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498"/>
              <a:ext cx="5943600" cy="366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E35E16-FAA5-C9EA-D332-0D2442345C00}"/>
                </a:ext>
              </a:extLst>
            </p:cNvPr>
            <p:cNvSpPr>
              <a:spLocks noChangeArrowheads="1"/>
            </p:cNvSpPr>
            <p:nvPr/>
          </p:nvSpPr>
          <p:spPr bwMode="auto">
            <a:xfrm>
              <a:off x="-1853397" y="4350031"/>
              <a:ext cx="2520315" cy="36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algn="ctr" eaLnBrk="0" fontAlgn="base" hangingPunct="0">
                <a:lnSpc>
                  <a:spcPct val="107000"/>
                </a:lnSpc>
                <a:spcBef>
                  <a:spcPts val="0"/>
                </a:spcBef>
                <a:spcAft>
                  <a:spcPts val="800"/>
                </a:spcAft>
              </a:pPr>
              <a:r>
                <a:rPr lang="en-US"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Source: Pear Ventures &amp; Crunchbase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TextBox 5">
            <a:extLst>
              <a:ext uri="{FF2B5EF4-FFF2-40B4-BE49-F238E27FC236}">
                <a16:creationId xmlns:a16="http://schemas.microsoft.com/office/drawing/2014/main" id="{A0A3CD62-430A-F393-252E-17E29C200797}"/>
              </a:ext>
            </a:extLst>
          </p:cNvPr>
          <p:cNvSpPr txBox="1"/>
          <p:nvPr/>
        </p:nvSpPr>
        <p:spPr>
          <a:xfrm>
            <a:off x="2362200" y="1993900"/>
            <a:ext cx="6248400" cy="3810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948C6495-A753-46CE-65C1-3721B1341E7C}"/>
              </a:ext>
            </a:extLst>
          </p:cNvPr>
          <p:cNvSpPr txBox="1"/>
          <p:nvPr/>
        </p:nvSpPr>
        <p:spPr>
          <a:xfrm>
            <a:off x="2362200" y="2362200"/>
            <a:ext cx="533400" cy="34290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50A66017-462E-C181-BA84-F358F7D33875}"/>
              </a:ext>
            </a:extLst>
          </p:cNvPr>
          <p:cNvSpPr txBox="1"/>
          <p:nvPr/>
        </p:nvSpPr>
        <p:spPr>
          <a:xfrm>
            <a:off x="2438400" y="2362200"/>
            <a:ext cx="914400" cy="40626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8%</a:t>
            </a: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6%</a:t>
            </a: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4%</a:t>
            </a: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2%</a:t>
            </a: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0%</a:t>
            </a: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000000"/>
              </a:solidFill>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8F268669-A9DE-ED97-9623-CBB7057AB9BC}"/>
              </a:ext>
            </a:extLst>
          </p:cNvPr>
          <p:cNvSpPr txBox="1"/>
          <p:nvPr/>
        </p:nvSpPr>
        <p:spPr>
          <a:xfrm rot="5400000" flipV="1">
            <a:off x="133055" y="3896351"/>
            <a:ext cx="5478634" cy="1163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759785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tent Placeholder 2"/>
          <p:cNvSpPr txBox="1">
            <a:spLocks noGrp="1"/>
          </p:cNvSpPr>
          <p:nvPr>
            <p:ph type="body" sz="quarter" idx="1"/>
          </p:nvPr>
        </p:nvSpPr>
        <p:spPr>
          <a:xfrm>
            <a:off x="387838" y="52511"/>
            <a:ext cx="10322559" cy="552221"/>
          </a:xfrm>
          <a:prstGeom prst="rect">
            <a:avLst/>
          </a:prstGeom>
        </p:spPr>
        <p:txBody>
          <a:bodyPr/>
          <a:lstStyle>
            <a:lvl1pPr defTabSz="443484">
              <a:defRPr sz="2716"/>
            </a:lvl1pPr>
          </a:lstStyle>
          <a:p>
            <a:r>
              <a:rPr lang="en-US" dirty="0"/>
              <a:t>Evidence of Moore’s Law slowdown </a:t>
            </a:r>
            <a:r>
              <a:rPr lang="mr-IN" dirty="0"/>
              <a:t>–</a:t>
            </a:r>
            <a:r>
              <a:rPr lang="en-US" dirty="0"/>
              <a:t> Scaling is in a crisis</a:t>
            </a:r>
          </a:p>
          <a:p>
            <a:endParaRPr dirty="0"/>
          </a:p>
        </p:txBody>
      </p:sp>
      <p:sp>
        <p:nvSpPr>
          <p:cNvPr id="7" name="TextBox 6"/>
          <p:cNvSpPr txBox="1"/>
          <p:nvPr/>
        </p:nvSpPr>
        <p:spPr>
          <a:xfrm>
            <a:off x="1852713" y="612591"/>
            <a:ext cx="2942264"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dirty="0">
                <a:solidFill>
                  <a:srgbClr val="000000"/>
                </a:solidFill>
                <a:latin typeface="+mj-lt"/>
                <a:ea typeface="+mj-ea"/>
                <a:cs typeface="+mj-cs"/>
                <a:sym typeface="Calibri"/>
              </a:rPr>
              <a:t>CPU single core performance</a:t>
            </a:r>
          </a:p>
        </p:txBody>
      </p:sp>
      <p:sp>
        <p:nvSpPr>
          <p:cNvPr id="9" name="TextBox 8"/>
          <p:cNvSpPr txBox="1"/>
          <p:nvPr/>
        </p:nvSpPr>
        <p:spPr>
          <a:xfrm>
            <a:off x="7264401" y="595267"/>
            <a:ext cx="2568739"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dirty="0">
                <a:solidFill>
                  <a:srgbClr val="000000"/>
                </a:solidFill>
                <a:latin typeface="+mj-lt"/>
                <a:ea typeface="+mj-ea"/>
                <a:cs typeface="+mj-cs"/>
                <a:sym typeface="Calibri"/>
              </a:rPr>
              <a:t>DRAM density roll off</a:t>
            </a:r>
          </a:p>
        </p:txBody>
      </p:sp>
      <p:sp>
        <p:nvSpPr>
          <p:cNvPr id="11" name="TextBox 10"/>
          <p:cNvSpPr txBox="1"/>
          <p:nvPr/>
        </p:nvSpPr>
        <p:spPr>
          <a:xfrm>
            <a:off x="1852713" y="3706855"/>
            <a:ext cx="2942264"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dirty="0">
                <a:solidFill>
                  <a:srgbClr val="000000"/>
                </a:solidFill>
                <a:latin typeface="+mj-lt"/>
                <a:ea typeface="+mj-ea"/>
                <a:cs typeface="+mj-cs"/>
                <a:sym typeface="Calibri"/>
              </a:rPr>
              <a:t>Intel CPU density roll off</a:t>
            </a:r>
          </a:p>
        </p:txBody>
      </p:sp>
      <p:sp>
        <p:nvSpPr>
          <p:cNvPr id="12" name="TextBox 11"/>
          <p:cNvSpPr txBox="1"/>
          <p:nvPr/>
        </p:nvSpPr>
        <p:spPr>
          <a:xfrm>
            <a:off x="7146321" y="3704473"/>
            <a:ext cx="2942264" cy="3847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algn="ctr" defTabSz="457189" hangingPunct="0"/>
            <a:r>
              <a:rPr lang="en-US" dirty="0">
                <a:solidFill>
                  <a:srgbClr val="000000"/>
                </a:solidFill>
                <a:latin typeface="+mj-lt"/>
                <a:ea typeface="+mj-ea"/>
                <a:cs typeface="+mj-cs"/>
                <a:sym typeface="Calibri"/>
              </a:rPr>
              <a:t>Transistor power takes off</a:t>
            </a:r>
          </a:p>
        </p:txBody>
      </p:sp>
      <p:sp>
        <p:nvSpPr>
          <p:cNvPr id="13" name="TextBox 12"/>
          <p:cNvSpPr txBox="1"/>
          <p:nvPr/>
        </p:nvSpPr>
        <p:spPr>
          <a:xfrm>
            <a:off x="242786" y="6567067"/>
            <a:ext cx="3741208"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099" rtlCol="0" anchor="t">
            <a:spAutoFit/>
          </a:bodyPr>
          <a:lstStyle/>
          <a:p>
            <a:pPr defTabSz="457189" hangingPunct="0"/>
            <a:r>
              <a:rPr lang="en-US" sz="1200" dirty="0">
                <a:latin typeface="+mj-lt"/>
                <a:ea typeface="+mj-ea"/>
                <a:cs typeface="+mj-cs"/>
                <a:sym typeface="Calibri"/>
              </a:rPr>
              <a:t>Source:  Hennessy/Patterson Turing Award presentation</a:t>
            </a:r>
          </a:p>
        </p:txBody>
      </p:sp>
      <p:pic>
        <p:nvPicPr>
          <p:cNvPr id="10" name="Picture 9"/>
          <p:cNvPicPr>
            <a:picLocks noChangeAspect="1"/>
          </p:cNvPicPr>
          <p:nvPr/>
        </p:nvPicPr>
        <p:blipFill>
          <a:blip r:embed="rId2"/>
          <a:stretch>
            <a:fillRect/>
          </a:stretch>
        </p:blipFill>
        <p:spPr>
          <a:xfrm>
            <a:off x="6411608" y="964598"/>
            <a:ext cx="4298789" cy="2679433"/>
          </a:xfrm>
          <a:prstGeom prst="rect">
            <a:avLst/>
          </a:prstGeom>
        </p:spPr>
      </p:pic>
      <p:pic>
        <p:nvPicPr>
          <p:cNvPr id="14" name="Picture 13"/>
          <p:cNvPicPr>
            <a:picLocks noChangeAspect="1"/>
          </p:cNvPicPr>
          <p:nvPr/>
        </p:nvPicPr>
        <p:blipFill>
          <a:blip r:embed="rId3"/>
          <a:stretch>
            <a:fillRect/>
          </a:stretch>
        </p:blipFill>
        <p:spPr>
          <a:xfrm>
            <a:off x="1516065" y="4012607"/>
            <a:ext cx="3741208" cy="2571357"/>
          </a:xfrm>
          <a:prstGeom prst="rect">
            <a:avLst/>
          </a:prstGeom>
        </p:spPr>
      </p:pic>
      <p:pic>
        <p:nvPicPr>
          <p:cNvPr id="15" name="Picture 14"/>
          <p:cNvPicPr>
            <a:picLocks noChangeAspect="1"/>
          </p:cNvPicPr>
          <p:nvPr/>
        </p:nvPicPr>
        <p:blipFill>
          <a:blip r:embed="rId4"/>
          <a:stretch>
            <a:fillRect/>
          </a:stretch>
        </p:blipFill>
        <p:spPr>
          <a:xfrm>
            <a:off x="6579929" y="4012607"/>
            <a:ext cx="4314091" cy="2571357"/>
          </a:xfrm>
          <a:prstGeom prst="rect">
            <a:avLst/>
          </a:prstGeom>
        </p:spPr>
      </p:pic>
      <p:pic>
        <p:nvPicPr>
          <p:cNvPr id="16" name="Picture 15"/>
          <p:cNvPicPr>
            <a:picLocks noChangeAspect="1"/>
          </p:cNvPicPr>
          <p:nvPr/>
        </p:nvPicPr>
        <p:blipFill>
          <a:blip r:embed="rId5"/>
          <a:stretch>
            <a:fillRect/>
          </a:stretch>
        </p:blipFill>
        <p:spPr>
          <a:xfrm>
            <a:off x="1561972" y="1061871"/>
            <a:ext cx="3646600" cy="2582160"/>
          </a:xfrm>
          <a:prstGeom prst="rect">
            <a:avLst/>
          </a:prstGeom>
        </p:spPr>
      </p:pic>
    </p:spTree>
    <p:extLst>
      <p:ext uri="{BB962C8B-B14F-4D97-AF65-F5344CB8AC3E}">
        <p14:creationId xmlns:p14="http://schemas.microsoft.com/office/powerpoint/2010/main" val="868656691"/>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73649</TotalTime>
  <Words>1211</Words>
  <Application>Microsoft Macintosh PowerPoint</Application>
  <PresentationFormat>Widescreen</PresentationFormat>
  <Paragraphs>380</Paragraphs>
  <Slides>37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Biome</vt:lpstr>
      <vt:lpstr>Calibri</vt:lpstr>
      <vt:lpstr>Helvetica</vt:lpstr>
      <vt:lpstr>Quattrocento Sans</vt:lpstr>
      <vt:lpstr>Segoe UI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Microelectronics Dominance 2028</dc:title>
  <dc:creator>Microsoft Office User</dc:creator>
  <cp:lastModifiedBy>Daniel Armbrust</cp:lastModifiedBy>
  <cp:revision>185</cp:revision>
  <cp:lastPrinted>2018-07-13T23:52:16Z</cp:lastPrinted>
  <dcterms:created xsi:type="dcterms:W3CDTF">2018-06-20T15:40:14Z</dcterms:created>
  <dcterms:modified xsi:type="dcterms:W3CDTF">2023-01-23T00:20:53Z</dcterms:modified>
</cp:coreProperties>
</file>